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29"/>
  </p:notesMasterIdLst>
  <p:sldIdLst>
    <p:sldId id="259" r:id="rId2"/>
    <p:sldId id="260" r:id="rId3"/>
    <p:sldId id="262" r:id="rId4"/>
    <p:sldId id="290" r:id="rId5"/>
    <p:sldId id="265" r:id="rId6"/>
    <p:sldId id="291" r:id="rId7"/>
    <p:sldId id="266" r:id="rId8"/>
    <p:sldId id="267" r:id="rId9"/>
    <p:sldId id="268" r:id="rId10"/>
    <p:sldId id="272" r:id="rId11"/>
    <p:sldId id="284" r:id="rId12"/>
    <p:sldId id="273" r:id="rId13"/>
    <p:sldId id="274" r:id="rId14"/>
    <p:sldId id="271" r:id="rId15"/>
    <p:sldId id="269" r:id="rId16"/>
    <p:sldId id="275" r:id="rId17"/>
    <p:sldId id="285" r:id="rId18"/>
    <p:sldId id="276" r:id="rId19"/>
    <p:sldId id="277" r:id="rId20"/>
    <p:sldId id="279" r:id="rId21"/>
    <p:sldId id="280" r:id="rId22"/>
    <p:sldId id="287" r:id="rId23"/>
    <p:sldId id="288" r:id="rId24"/>
    <p:sldId id="292" r:id="rId25"/>
    <p:sldId id="270" r:id="rId26"/>
    <p:sldId id="286" r:id="rId27"/>
    <p:sldId id="283" r:id="rId28"/>
  </p:sldIdLst>
  <p:sldSz cx="9144000" cy="6858000" type="screen4x3"/>
  <p:notesSz cx="6858000" cy="9144000"/>
  <p:defaultTextStyle>
    <a:defPPr>
      <a:defRPr lang="en-US"/>
    </a:defPPr>
    <a:lvl1pPr algn="l" rtl="0" fontAlgn="base">
      <a:spcBef>
        <a:spcPct val="0"/>
      </a:spcBef>
      <a:spcAft>
        <a:spcPct val="0"/>
      </a:spcAft>
      <a:defRPr sz="3000" b="1" kern="1200">
        <a:solidFill>
          <a:srgbClr val="682069"/>
        </a:solidFill>
        <a:latin typeface="Arial" charset="0"/>
        <a:ea typeface="+mn-ea"/>
        <a:cs typeface="Arial" charset="0"/>
      </a:defRPr>
    </a:lvl1pPr>
    <a:lvl2pPr marL="457200" algn="l" rtl="0" fontAlgn="base">
      <a:spcBef>
        <a:spcPct val="0"/>
      </a:spcBef>
      <a:spcAft>
        <a:spcPct val="0"/>
      </a:spcAft>
      <a:defRPr sz="3000" b="1" kern="1200">
        <a:solidFill>
          <a:srgbClr val="682069"/>
        </a:solidFill>
        <a:latin typeface="Arial" charset="0"/>
        <a:ea typeface="+mn-ea"/>
        <a:cs typeface="Arial" charset="0"/>
      </a:defRPr>
    </a:lvl2pPr>
    <a:lvl3pPr marL="914400" algn="l" rtl="0" fontAlgn="base">
      <a:spcBef>
        <a:spcPct val="0"/>
      </a:spcBef>
      <a:spcAft>
        <a:spcPct val="0"/>
      </a:spcAft>
      <a:defRPr sz="3000" b="1" kern="1200">
        <a:solidFill>
          <a:srgbClr val="682069"/>
        </a:solidFill>
        <a:latin typeface="Arial" charset="0"/>
        <a:ea typeface="+mn-ea"/>
        <a:cs typeface="Arial" charset="0"/>
      </a:defRPr>
    </a:lvl3pPr>
    <a:lvl4pPr marL="1371600" algn="l" rtl="0" fontAlgn="base">
      <a:spcBef>
        <a:spcPct val="0"/>
      </a:spcBef>
      <a:spcAft>
        <a:spcPct val="0"/>
      </a:spcAft>
      <a:defRPr sz="3000" b="1" kern="1200">
        <a:solidFill>
          <a:srgbClr val="682069"/>
        </a:solidFill>
        <a:latin typeface="Arial" charset="0"/>
        <a:ea typeface="+mn-ea"/>
        <a:cs typeface="Arial" charset="0"/>
      </a:defRPr>
    </a:lvl4pPr>
    <a:lvl5pPr marL="1828800" algn="l" rtl="0" fontAlgn="base">
      <a:spcBef>
        <a:spcPct val="0"/>
      </a:spcBef>
      <a:spcAft>
        <a:spcPct val="0"/>
      </a:spcAft>
      <a:defRPr sz="3000" b="1" kern="1200">
        <a:solidFill>
          <a:srgbClr val="682069"/>
        </a:solidFill>
        <a:latin typeface="Arial" charset="0"/>
        <a:ea typeface="+mn-ea"/>
        <a:cs typeface="Arial" charset="0"/>
      </a:defRPr>
    </a:lvl5pPr>
    <a:lvl6pPr marL="2286000" algn="l" defTabSz="914400" rtl="0" eaLnBrk="1" latinLnBrk="0" hangingPunct="1">
      <a:defRPr sz="3000" b="1" kern="1200">
        <a:solidFill>
          <a:srgbClr val="682069"/>
        </a:solidFill>
        <a:latin typeface="Arial" charset="0"/>
        <a:ea typeface="+mn-ea"/>
        <a:cs typeface="Arial" charset="0"/>
      </a:defRPr>
    </a:lvl6pPr>
    <a:lvl7pPr marL="2743200" algn="l" defTabSz="914400" rtl="0" eaLnBrk="1" latinLnBrk="0" hangingPunct="1">
      <a:defRPr sz="3000" b="1" kern="1200">
        <a:solidFill>
          <a:srgbClr val="682069"/>
        </a:solidFill>
        <a:latin typeface="Arial" charset="0"/>
        <a:ea typeface="+mn-ea"/>
        <a:cs typeface="Arial" charset="0"/>
      </a:defRPr>
    </a:lvl7pPr>
    <a:lvl8pPr marL="3200400" algn="l" defTabSz="914400" rtl="0" eaLnBrk="1" latinLnBrk="0" hangingPunct="1">
      <a:defRPr sz="3000" b="1" kern="1200">
        <a:solidFill>
          <a:srgbClr val="682069"/>
        </a:solidFill>
        <a:latin typeface="Arial" charset="0"/>
        <a:ea typeface="+mn-ea"/>
        <a:cs typeface="Arial" charset="0"/>
      </a:defRPr>
    </a:lvl8pPr>
    <a:lvl9pPr marL="3657600" algn="l" defTabSz="914400" rtl="0" eaLnBrk="1" latinLnBrk="0" hangingPunct="1">
      <a:defRPr sz="3000" b="1" kern="1200">
        <a:solidFill>
          <a:srgbClr val="682069"/>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FD58B"/>
    <a:srgbClr val="682069"/>
    <a:srgbClr val="A4A59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1" autoAdjust="0"/>
    <p:restoredTop sz="76949" autoAdjust="0"/>
  </p:normalViewPr>
  <p:slideViewPr>
    <p:cSldViewPr>
      <p:cViewPr>
        <p:scale>
          <a:sx n="62" d="100"/>
          <a:sy n="62" d="100"/>
        </p:scale>
        <p:origin x="-1596" y="-19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203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b="0">
                <a:solidFill>
                  <a:schemeClr val="tx1"/>
                </a:solidFill>
                <a:cs typeface="+mn-cs"/>
              </a:defRPr>
            </a:lvl1pPr>
          </a:lstStyle>
          <a:p>
            <a:pPr>
              <a:defRPr/>
            </a:pPr>
            <a:endParaRPr lang="en-US"/>
          </a:p>
        </p:txBody>
      </p:sp>
      <p:sp>
        <p:nvSpPr>
          <p:cNvPr id="17203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b="0">
                <a:solidFill>
                  <a:schemeClr val="tx1"/>
                </a:solidFill>
                <a:cs typeface="+mn-cs"/>
              </a:defRPr>
            </a:lvl1pPr>
          </a:lstStyle>
          <a:p>
            <a:pPr>
              <a:defRPr/>
            </a:pPr>
            <a:endParaRPr lang="en-US"/>
          </a:p>
        </p:txBody>
      </p:sp>
      <p:sp>
        <p:nvSpPr>
          <p:cNvPr id="2970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7203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7203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b="0">
                <a:solidFill>
                  <a:schemeClr val="tx1"/>
                </a:solidFill>
                <a:cs typeface="+mn-cs"/>
              </a:defRPr>
            </a:lvl1pPr>
          </a:lstStyle>
          <a:p>
            <a:pPr>
              <a:defRPr/>
            </a:pPr>
            <a:endParaRPr lang="en-US"/>
          </a:p>
        </p:txBody>
      </p:sp>
      <p:sp>
        <p:nvSpPr>
          <p:cNvPr id="17203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b="0">
                <a:solidFill>
                  <a:schemeClr val="tx1"/>
                </a:solidFill>
                <a:cs typeface="+mn-cs"/>
              </a:defRPr>
            </a:lvl1pPr>
          </a:lstStyle>
          <a:p>
            <a:pPr>
              <a:defRPr/>
            </a:pPr>
            <a:fld id="{58307C7F-F87D-478A-A2C3-833A61A7ECAA}" type="slidenum">
              <a:rPr lang="en-US"/>
              <a:pPr>
                <a:defRPr/>
              </a:pPr>
              <a:t>‹#›</a:t>
            </a:fld>
            <a:endParaRPr lang="en-US"/>
          </a:p>
        </p:txBody>
      </p:sp>
    </p:spTree>
    <p:extLst>
      <p:ext uri="{BB962C8B-B14F-4D97-AF65-F5344CB8AC3E}">
        <p14:creationId xmlns:p14="http://schemas.microsoft.com/office/powerpoint/2010/main" val="356784183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Rot="1" noChangeAspect="1" noChangeArrowheads="1" noTextEdit="1"/>
          </p:cNvSpPr>
          <p:nvPr>
            <p:ph type="sldImg"/>
          </p:nvPr>
        </p:nvSpPr>
        <p:spPr>
          <a:solidFill>
            <a:srgbClr val="FFFFFF"/>
          </a:solidFill>
          <a:ln/>
        </p:spPr>
      </p:sp>
      <p:sp>
        <p:nvSpPr>
          <p:cNvPr id="30723" name="Rectangle 3"/>
          <p:cNvSpPr>
            <a:spLocks noGrp="1" noChangeArrowheads="1"/>
          </p:cNvSpPr>
          <p:nvPr>
            <p:ph type="body" idx="1"/>
          </p:nvPr>
        </p:nvSpPr>
        <p:spPr>
          <a:solidFill>
            <a:srgbClr val="FFFFFF"/>
          </a:solidFill>
          <a:ln>
            <a:solidFill>
              <a:srgbClr val="000000"/>
            </a:solidFill>
          </a:ln>
        </p:spPr>
        <p:txBody>
          <a:bodyPr/>
          <a:lstStyle/>
          <a:p>
            <a:pPr eaLnBrk="1" hangingPunct="1"/>
            <a:r>
              <a:rPr lang="en-US" smtClean="0"/>
              <a:t>Introduce myself and not my soon to be changing affiliation</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b="1" kern="1200" baseline="0" dirty="0" smtClean="0">
                <a:solidFill>
                  <a:schemeClr val="tx1"/>
                </a:solidFill>
                <a:latin typeface="Arial" charset="0"/>
                <a:ea typeface="+mn-ea"/>
                <a:cs typeface="+mn-cs"/>
              </a:rPr>
              <a:t>0 = None, not covered</a:t>
            </a:r>
          </a:p>
          <a:p>
            <a:r>
              <a:rPr lang="en-US" sz="1200" b="1" kern="1200" baseline="0" dirty="0" smtClean="0">
                <a:solidFill>
                  <a:schemeClr val="tx1"/>
                </a:solidFill>
                <a:latin typeface="Arial" charset="0"/>
                <a:ea typeface="+mn-ea"/>
                <a:cs typeface="+mn-cs"/>
              </a:rPr>
              <a:t>1 = Slight Coverage (less than one class/lesson)</a:t>
            </a:r>
          </a:p>
          <a:p>
            <a:r>
              <a:rPr lang="en-US" sz="1200" b="1" kern="1200" baseline="0" dirty="0" smtClean="0">
                <a:solidFill>
                  <a:schemeClr val="tx1"/>
                </a:solidFill>
                <a:latin typeface="Arial" charset="0"/>
                <a:ea typeface="+mn-ea"/>
                <a:cs typeface="+mn-cs"/>
              </a:rPr>
              <a:t>2 = Moderate Coverage (one to five classes/lessons)</a:t>
            </a:r>
          </a:p>
          <a:p>
            <a:r>
              <a:rPr lang="en-US" sz="1200" b="1" kern="1200" baseline="0" dirty="0" smtClean="0">
                <a:solidFill>
                  <a:schemeClr val="tx1"/>
                </a:solidFill>
                <a:latin typeface="Arial" charset="0"/>
                <a:ea typeface="+mn-ea"/>
                <a:cs typeface="+mn-cs"/>
              </a:rPr>
              <a:t>3 = Sustained Coverage (more than five classes/lessons)</a:t>
            </a:r>
          </a:p>
          <a:p>
            <a:endParaRPr lang="en-US" sz="1200" b="1" kern="1200" baseline="0" dirty="0" smtClean="0">
              <a:solidFill>
                <a:schemeClr val="tx1"/>
              </a:solidFill>
              <a:latin typeface="Arial" charset="0"/>
              <a:ea typeface="+mn-ea"/>
              <a:cs typeface="+mn-cs"/>
            </a:endParaRPr>
          </a:p>
          <a:p>
            <a:r>
              <a:rPr lang="en-US" sz="1200" b="1" kern="1200" baseline="0" dirty="0" smtClean="0">
                <a:solidFill>
                  <a:schemeClr val="tx1"/>
                </a:solidFill>
                <a:latin typeface="Arial" charset="0"/>
                <a:ea typeface="+mn-ea"/>
                <a:cs typeface="+mn-cs"/>
              </a:rPr>
              <a:t>0 = No emphasis (Not an expectation for this topic)</a:t>
            </a:r>
          </a:p>
          <a:p>
            <a:r>
              <a:rPr lang="en-US" sz="1200" b="1" kern="1200" baseline="0" dirty="0" smtClean="0">
                <a:solidFill>
                  <a:schemeClr val="tx1"/>
                </a:solidFill>
                <a:latin typeface="Arial" charset="0"/>
                <a:ea typeface="+mn-ea"/>
                <a:cs typeface="+mn-cs"/>
              </a:rPr>
              <a:t>1 = Slight emphasis (Accounts for less than 25% of the time spent on this topic)</a:t>
            </a:r>
          </a:p>
          <a:p>
            <a:r>
              <a:rPr lang="en-US" sz="1200" b="1" kern="1200" baseline="0" dirty="0" smtClean="0">
                <a:solidFill>
                  <a:schemeClr val="tx1"/>
                </a:solidFill>
                <a:latin typeface="Arial" charset="0"/>
                <a:ea typeface="+mn-ea"/>
                <a:cs typeface="+mn-cs"/>
              </a:rPr>
              <a:t>2 = Moderate emphasis (Accounts for 25% to 33% of the time spent on this topic)</a:t>
            </a:r>
          </a:p>
          <a:p>
            <a:r>
              <a:rPr lang="en-US" sz="1200" b="1" kern="1200" baseline="0" dirty="0" smtClean="0">
                <a:solidFill>
                  <a:schemeClr val="tx1"/>
                </a:solidFill>
                <a:latin typeface="Arial" charset="0"/>
                <a:ea typeface="+mn-ea"/>
                <a:cs typeface="+mn-cs"/>
              </a:rPr>
              <a:t>3 = Sustained emphasis (Accounts for more than 33% of the time spent on this topic)</a:t>
            </a:r>
            <a:endParaRPr lang="en-US" dirty="0"/>
          </a:p>
        </p:txBody>
      </p:sp>
      <p:sp>
        <p:nvSpPr>
          <p:cNvPr id="4" name="Slide Number Placeholder 3"/>
          <p:cNvSpPr>
            <a:spLocks noGrp="1"/>
          </p:cNvSpPr>
          <p:nvPr>
            <p:ph type="sldNum" sz="quarter" idx="10"/>
          </p:nvPr>
        </p:nvSpPr>
        <p:spPr/>
        <p:txBody>
          <a:bodyPr/>
          <a:lstStyle/>
          <a:p>
            <a:pPr>
              <a:defRPr/>
            </a:pPr>
            <a:fld id="{58307C7F-F87D-478A-A2C3-833A61A7ECAA}" type="slidenum">
              <a:rPr lang="en-US" smtClean="0"/>
              <a:pPr>
                <a:defRPr/>
              </a:pPr>
              <a:t>11</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a:ln/>
        </p:spPr>
      </p:sp>
      <p:sp>
        <p:nvSpPr>
          <p:cNvPr id="41987" name="Notes Placeholder 2"/>
          <p:cNvSpPr>
            <a:spLocks noGrp="1"/>
          </p:cNvSpPr>
          <p:nvPr>
            <p:ph type="body" idx="1"/>
          </p:nvPr>
        </p:nvSpPr>
        <p:spPr>
          <a:noFill/>
          <a:ln/>
        </p:spPr>
        <p:txBody>
          <a:bodyPr/>
          <a:lstStyle/>
          <a:p>
            <a:endParaRPr lang="en-US" smtClean="0"/>
          </a:p>
        </p:txBody>
      </p:sp>
      <p:sp>
        <p:nvSpPr>
          <p:cNvPr id="4" name="Slide Number Placeholder 3"/>
          <p:cNvSpPr>
            <a:spLocks noGrp="1"/>
          </p:cNvSpPr>
          <p:nvPr>
            <p:ph type="sldNum" sz="quarter" idx="5"/>
          </p:nvPr>
        </p:nvSpPr>
        <p:spPr/>
        <p:txBody>
          <a:bodyPr/>
          <a:lstStyle/>
          <a:p>
            <a:pPr>
              <a:defRPr/>
            </a:pPr>
            <a:fld id="{A1482026-65E3-4B71-9A06-4FADC82E5155}" type="slidenum">
              <a:rPr lang="en-US" smtClean="0"/>
              <a:pPr>
                <a:defRPr/>
              </a:pPr>
              <a:t>12</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a:ln/>
        </p:spPr>
      </p:sp>
      <p:sp>
        <p:nvSpPr>
          <p:cNvPr id="43011" name="Notes Placeholder 2"/>
          <p:cNvSpPr>
            <a:spLocks noGrp="1"/>
          </p:cNvSpPr>
          <p:nvPr>
            <p:ph type="body" idx="1"/>
          </p:nvPr>
        </p:nvSpPr>
        <p:spPr>
          <a:noFill/>
          <a:ln/>
        </p:spPr>
        <p:txBody>
          <a:bodyPr/>
          <a:lstStyle/>
          <a:p>
            <a:endParaRPr lang="en-US" smtClean="0"/>
          </a:p>
        </p:txBody>
      </p:sp>
      <p:sp>
        <p:nvSpPr>
          <p:cNvPr id="4" name="Slide Number Placeholder 3"/>
          <p:cNvSpPr>
            <a:spLocks noGrp="1"/>
          </p:cNvSpPr>
          <p:nvPr>
            <p:ph type="sldNum" sz="quarter" idx="5"/>
          </p:nvPr>
        </p:nvSpPr>
        <p:spPr/>
        <p:txBody>
          <a:bodyPr/>
          <a:lstStyle/>
          <a:p>
            <a:pPr>
              <a:defRPr/>
            </a:pPr>
            <a:fld id="{97180CAF-C5CA-4D4B-8650-D148A18FE644}" type="slidenum">
              <a:rPr lang="en-US" smtClean="0"/>
              <a:pPr>
                <a:defRPr/>
              </a:pPr>
              <a:t>13</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a:ln/>
        </p:spPr>
      </p:sp>
      <p:sp>
        <p:nvSpPr>
          <p:cNvPr id="45059" name="Notes Placeholder 2"/>
          <p:cNvSpPr>
            <a:spLocks noGrp="1"/>
          </p:cNvSpPr>
          <p:nvPr>
            <p:ph type="body" idx="1"/>
          </p:nvPr>
        </p:nvSpPr>
        <p:spPr>
          <a:noFill/>
          <a:ln/>
        </p:spPr>
        <p:txBody>
          <a:bodyPr/>
          <a:lstStyle/>
          <a:p>
            <a:r>
              <a:rPr lang="en-US" dirty="0" smtClean="0"/>
              <a:t>Alignment &gt; .25 is considered “good” given that any test only samples the entire space of what could be assessed based on </a:t>
            </a:r>
            <a:r>
              <a:rPr lang="en-US" dirty="0" smtClean="0"/>
              <a:t>standards</a:t>
            </a:r>
          </a:p>
          <a:p>
            <a:r>
              <a:rPr lang="en-US" sz="1200" kern="1200" dirty="0" smtClean="0">
                <a:solidFill>
                  <a:schemeClr val="tx1"/>
                </a:solidFill>
                <a:effectLst/>
                <a:latin typeface="Arial" charset="0"/>
                <a:ea typeface="+mn-ea"/>
                <a:cs typeface="+mn-cs"/>
              </a:rPr>
              <a:t>.  The grade alignment indices, .29 at grade 6, .30 at grade 7 and 8 respectively, exceed the national .24 average.  Additionally, coarse grain alignment at each grade level, .57 – grade 6, .66 – grade 7, and .50 – grade 8, exceed the .4304 critical value threshold.  Although these levels of alignment exceed our threshold metrics, in the absence of complete alignment, gaps certainly exist. In terms of cognitive demand, the content of the materials exceeds the standards. As reflected in Figures 1-3, the state standards place greater and increasing emphasis on procedures across the middle grades while the materials generally maintain focus on higher levels of cognitive demand primarily targeted at developing student understanding of mathematical ideas, concepts, and skills.</a:t>
            </a:r>
          </a:p>
          <a:p>
            <a:r>
              <a:rPr lang="en-US" sz="1200" kern="1200" dirty="0" smtClean="0">
                <a:solidFill>
                  <a:schemeClr val="tx1"/>
                </a:solidFill>
                <a:effectLst/>
                <a:latin typeface="Arial" charset="0"/>
                <a:ea typeface="+mn-ea"/>
                <a:cs typeface="+mn-cs"/>
              </a:rPr>
              <a:t>Coarse grain measures alignment across 16 broad mathematical categories (e.g., number, operations, basic algebra) and five cognitive demand categories (</a:t>
            </a:r>
            <a:r>
              <a:rPr lang="en-US" sz="1200" kern="1200" dirty="0" err="1" smtClean="0">
                <a:solidFill>
                  <a:schemeClr val="tx1"/>
                </a:solidFill>
                <a:effectLst/>
                <a:latin typeface="Arial" charset="0"/>
                <a:ea typeface="+mn-ea"/>
                <a:cs typeface="+mn-cs"/>
              </a:rPr>
              <a:t>e.g</a:t>
            </a:r>
            <a:r>
              <a:rPr lang="en-US" sz="1200" kern="1200" dirty="0" smtClean="0">
                <a:solidFill>
                  <a:schemeClr val="tx1"/>
                </a:solidFill>
                <a:effectLst/>
                <a:latin typeface="Arial" charset="0"/>
                <a:ea typeface="+mn-ea"/>
                <a:cs typeface="+mn-cs"/>
              </a:rPr>
              <a:t>, memorization, procedures, demonstrate understanding).  </a:t>
            </a:r>
          </a:p>
          <a:p>
            <a:endParaRPr lang="en-US" dirty="0" smtClean="0"/>
          </a:p>
        </p:txBody>
      </p:sp>
      <p:sp>
        <p:nvSpPr>
          <p:cNvPr id="4" name="Slide Number Placeholder 3"/>
          <p:cNvSpPr>
            <a:spLocks noGrp="1"/>
          </p:cNvSpPr>
          <p:nvPr>
            <p:ph type="sldNum" sz="quarter" idx="5"/>
          </p:nvPr>
        </p:nvSpPr>
        <p:spPr/>
        <p:txBody>
          <a:bodyPr/>
          <a:lstStyle/>
          <a:p>
            <a:pPr>
              <a:defRPr/>
            </a:pPr>
            <a:fld id="{D2FDFA32-DD9F-4AA0-BC61-0EB4361F2DD1}" type="slidenum">
              <a:rPr lang="en-US" smtClean="0"/>
              <a:pPr>
                <a:defRPr/>
              </a:pPr>
              <a:t>14</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a:ln/>
        </p:spPr>
      </p:sp>
      <p:sp>
        <p:nvSpPr>
          <p:cNvPr id="46083" name="Notes Placeholder 2"/>
          <p:cNvSpPr>
            <a:spLocks noGrp="1"/>
          </p:cNvSpPr>
          <p:nvPr>
            <p:ph type="body" idx="1"/>
          </p:nvPr>
        </p:nvSpPr>
        <p:spPr>
          <a:noFill/>
          <a:ln/>
        </p:spPr>
        <p:txBody>
          <a:bodyPr/>
          <a:lstStyle/>
          <a:p>
            <a:pPr eaLnBrk="1" hangingPunct="1"/>
            <a:r>
              <a:rPr lang="en-US" dirty="0" smtClean="0"/>
              <a:t>We omitted seven teachers, and their 72 corresponding students, whose classrooms had more than 80% of students who joined the class roster during the school year. Of the 159 teachers who participated in the surveys, five teachers that could not be categorized as special or general education teachers were excluded from the analysis.  To eliminate the students for whom the 2008 or 2009 NJASK mathematics scale score was not reported, we conducted list wise deletion by including only those cases (students or teachers) that have data for the variables specified in the model. This process eliminated two additional teachers.  </a:t>
            </a:r>
          </a:p>
          <a:p>
            <a:pPr eaLnBrk="1" hangingPunct="1"/>
            <a:endParaRPr lang="en-US" dirty="0" smtClean="0"/>
          </a:p>
        </p:txBody>
      </p:sp>
      <p:sp>
        <p:nvSpPr>
          <p:cNvPr id="38916" name="Slide Number Placeholder 3"/>
          <p:cNvSpPr>
            <a:spLocks noGrp="1"/>
          </p:cNvSpPr>
          <p:nvPr>
            <p:ph type="sldNum" sz="quarter" idx="5"/>
          </p:nvPr>
        </p:nvSpPr>
        <p:spPr/>
        <p:txBody>
          <a:bodyPr/>
          <a:lstStyle/>
          <a:p>
            <a:pPr>
              <a:defRPr/>
            </a:pPr>
            <a:fld id="{ADBFCBBD-C743-458C-9E49-E3E93C9C4C6B}" type="slidenum">
              <a:rPr lang="en-US" smtClean="0"/>
              <a:pPr>
                <a:defRPr/>
              </a:pPr>
              <a:t>15</a:t>
            </a:fld>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a:ln/>
        </p:spPr>
      </p:sp>
      <p:sp>
        <p:nvSpPr>
          <p:cNvPr id="47107" name="Notes Placeholder 2"/>
          <p:cNvSpPr>
            <a:spLocks noGrp="1"/>
          </p:cNvSpPr>
          <p:nvPr>
            <p:ph type="body" idx="1"/>
          </p:nvPr>
        </p:nvSpPr>
        <p:spPr>
          <a:noFill/>
          <a:ln/>
        </p:spPr>
        <p:txBody>
          <a:bodyPr/>
          <a:lstStyle/>
          <a:p>
            <a:endParaRPr lang="en-US" smtClean="0"/>
          </a:p>
        </p:txBody>
      </p:sp>
      <p:sp>
        <p:nvSpPr>
          <p:cNvPr id="4" name="Slide Number Placeholder 3"/>
          <p:cNvSpPr>
            <a:spLocks noGrp="1"/>
          </p:cNvSpPr>
          <p:nvPr>
            <p:ph type="sldNum" sz="quarter" idx="5"/>
          </p:nvPr>
        </p:nvSpPr>
        <p:spPr/>
        <p:txBody>
          <a:bodyPr/>
          <a:lstStyle/>
          <a:p>
            <a:pPr>
              <a:defRPr/>
            </a:pPr>
            <a:fld id="{05F1C980-D3EB-498E-A5C0-D56A946E6B76}" type="slidenum">
              <a:rPr lang="en-US" smtClean="0"/>
              <a:pPr>
                <a:defRPr/>
              </a:pPr>
              <a:t>16</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58307C7F-F87D-478A-A2C3-833A61A7ECAA}" type="slidenum">
              <a:rPr lang="en-US" smtClean="0"/>
              <a:pPr>
                <a:defRPr/>
              </a:pPr>
              <a:t>17</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lnSpcReduction="10000"/>
          </a:bodyPr>
          <a:lstStyle/>
          <a:p>
            <a:pPr eaLnBrk="1" hangingPunct="1">
              <a:defRPr/>
            </a:pPr>
            <a:r>
              <a:rPr lang="en-US" dirty="0" smtClean="0"/>
              <a:t>Hierarchical linear modeling (HLM) (</a:t>
            </a:r>
            <a:r>
              <a:rPr lang="en-US" dirty="0" err="1" smtClean="0"/>
              <a:t>Bryk</a:t>
            </a:r>
            <a:r>
              <a:rPr lang="en-US" dirty="0" smtClean="0"/>
              <a:t> &amp; </a:t>
            </a:r>
            <a:r>
              <a:rPr lang="en-US" dirty="0" err="1" smtClean="0"/>
              <a:t>Raudenbush</a:t>
            </a:r>
            <a:r>
              <a:rPr lang="en-US" dirty="0" smtClean="0"/>
              <a:t>, 2002) was used to model the averages and variability of students’ 2009 math achievement while relating it to student and teacher variables.</a:t>
            </a:r>
          </a:p>
          <a:p>
            <a:pPr eaLnBrk="1" hangingPunct="1">
              <a:defRPr/>
            </a:pPr>
            <a:r>
              <a:rPr lang="en-US" dirty="0" smtClean="0"/>
              <a:t>By using a two-level model, we had previously included both special education as a student classification and as a teacher qualification, a measure potentially reflective of teacher’s training and pedagogical approach, and estimate them independently. We found that it was significant at the student level, but not at the teacher level</a:t>
            </a:r>
            <a:r>
              <a:rPr lang="en-US" baseline="0" dirty="0" smtClean="0"/>
              <a:t>. We considered an interaction term that was also not significant. </a:t>
            </a:r>
          </a:p>
          <a:p>
            <a:pPr eaLnBrk="1" hangingPunct="1">
              <a:defRPr/>
            </a:pPr>
            <a:r>
              <a:rPr lang="en-US" dirty="0" smtClean="0"/>
              <a:t>Limited English Proficiency (LEP) status was categorized dichotomously, where 4% (N=85) of students were reported as currently or formerly enrolled in the district’s LEP program.  Student ethnicity was included in the analysis based on similar achievement scores and group size by the following categorization: White/Asian (N=277), Black (N=1174), and Hispanic (N=683). The middle grades students included in our sample were of an economically homogeneous population, with approximately 90% of students  classified as Title I students. According to the NJ State Department of Education classification, “A Title I student is a student who lives in an eligible attendance area, who fits the criteria for selection to participate in the federal Title I program, and who is receiving federal Title I services” (NJDOE, 2009, p. A-6). Given this lack of variability in our socio-economic measure, we did not include this demographic in the analysis. </a:t>
            </a:r>
          </a:p>
          <a:p>
            <a:pPr eaLnBrk="1" hangingPunct="1">
              <a:defRPr/>
            </a:pPr>
            <a:endParaRPr lang="en-US" dirty="0" smtClean="0"/>
          </a:p>
          <a:p>
            <a:pPr eaLnBrk="1" hangingPunct="1">
              <a:defRPr/>
            </a:pPr>
            <a:r>
              <a:rPr lang="en-US" dirty="0" smtClean="0"/>
              <a:t>Finally, as additional teacher characteristics at level 2, we used teacher’s self report of</a:t>
            </a:r>
            <a:r>
              <a:rPr lang="en-US" baseline="0" dirty="0" smtClean="0"/>
              <a:t> content readiness</a:t>
            </a:r>
            <a:r>
              <a:rPr lang="en-US" dirty="0" smtClean="0"/>
              <a:t>, instructional practices and alignment with curriculum. None of these showed a significant effect, so are not reported in this table for brevity/readability.</a:t>
            </a:r>
          </a:p>
          <a:p>
            <a:pPr eaLnBrk="1" hangingPunct="1">
              <a:defRPr/>
            </a:pPr>
            <a:endParaRPr lang="en-US" dirty="0" smtClean="0"/>
          </a:p>
          <a:p>
            <a:pPr eaLnBrk="1" hangingPunct="1">
              <a:defRPr/>
            </a:pPr>
            <a:r>
              <a:rPr lang="en-US" dirty="0" smtClean="0"/>
              <a:t>As Table shows, consistent with prior research, higher previous mathematics achievement is a significant predictor of later mathematics achievement. A student classified as special education predicts an almost 14.5 point decrease in 2009 mathematics scores while accounting for the 2008 score. Limited English Proficiency status and student ethnicity (Black versus non-Black, Hispanic versus non-Hispanic) were not significant predictors of 2009 mathematics achievement in any of our models. </a:t>
            </a:r>
          </a:p>
          <a:p>
            <a:pPr eaLnBrk="1" hangingPunct="1">
              <a:defRPr/>
            </a:pPr>
            <a:r>
              <a:rPr lang="en-US" dirty="0" smtClean="0"/>
              <a:t>At the teacher level, LMI, CCI, and Cognitive Demand were statistically significant.   In the case of CCI, the negative coefficient indicates that teachers who have covered more of the curriculum tend to be associated with higher classroom achievement. For example, an increase in curriculum coverage (i.e. decrease in CCI) of 10% would be associated with approximately a three point achievement gain. Thus, greater use of the CMP instructional materials is associated with higher student achievement in all of our models. The statistically significant coefficient for LMI indicates higher achievement when a teacher adapts more than average, with the students’ prior achievement and Special Education status held constant. The positive coefficient for cognitive demand means that the lower the cognitive demand (increased focus on procedures and decreased focus on non-routine problems) is</a:t>
            </a:r>
            <a:r>
              <a:rPr lang="en-US" baseline="0" dirty="0" smtClean="0"/>
              <a:t> associated with higher student achievement.</a:t>
            </a:r>
            <a:endParaRPr lang="en-US" dirty="0" smtClean="0"/>
          </a:p>
          <a:p>
            <a:pPr eaLnBrk="1" hangingPunct="1">
              <a:defRPr/>
            </a:pPr>
            <a:endParaRPr lang="en-US" dirty="0"/>
          </a:p>
        </p:txBody>
      </p:sp>
      <p:sp>
        <p:nvSpPr>
          <p:cNvPr id="40964" name="Slide Number Placeholder 3"/>
          <p:cNvSpPr>
            <a:spLocks noGrp="1"/>
          </p:cNvSpPr>
          <p:nvPr>
            <p:ph type="sldNum" sz="quarter" idx="5"/>
          </p:nvPr>
        </p:nvSpPr>
        <p:spPr/>
        <p:txBody>
          <a:bodyPr/>
          <a:lstStyle/>
          <a:p>
            <a:pPr>
              <a:defRPr/>
            </a:pPr>
            <a:fld id="{D9AF69F0-7804-41F6-A396-FCE06D8B949C}" type="slidenum">
              <a:rPr lang="en-US" smtClean="0"/>
              <a:pPr>
                <a:defRPr/>
              </a:pPr>
              <a:t>18</a:t>
            </a:fld>
            <a:endParaRPr 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92500" lnSpcReduction="10000"/>
          </a:bodyPr>
          <a:lstStyle/>
          <a:p>
            <a:pPr eaLnBrk="1" hangingPunct="1">
              <a:defRPr/>
            </a:pPr>
            <a:r>
              <a:rPr lang="en-US" dirty="0" smtClean="0"/>
              <a:t>Limitations</a:t>
            </a:r>
          </a:p>
          <a:p>
            <a:pPr eaLnBrk="1" hangingPunct="1">
              <a:defRPr/>
            </a:pPr>
            <a:r>
              <a:rPr lang="en-US" dirty="0" smtClean="0"/>
              <a:t>While we have attempted to account for certain aspects of our model as presented in Figure 1, there are others left unaddressed in our analysis. In particular, we do not account for teachers’ mathematical knowledge for teaching in our model by either measuring it specifically or considering various proxy measures for this knowledge including certification, degrees and course taking (Wayne &amp; </a:t>
            </a:r>
            <a:r>
              <a:rPr lang="en-US" dirty="0" err="1" smtClean="0"/>
              <a:t>Youngs</a:t>
            </a:r>
            <a:r>
              <a:rPr lang="en-US" dirty="0" smtClean="0"/>
              <a:t>, 2003). The SEC asks questions about certifications and degrees, however, there was little variability in teacher qualifications of this type. In Table 7 we present the number of teachers by certification type. As the middle grades certification in New Jersey is an extension to the elementary certification, though teachers reported either elementary or middle grades certification, they had the same certification type. Thus, only 6 teachers (3.8%) had secondary mathematics certification, a proxy for mathematical and pedagogical content knowledge. Similarly, only 11 teachers (7.1%)  had a major in mathematics or mathematics education at either the undergraduate or Masters level.</a:t>
            </a:r>
          </a:p>
          <a:p>
            <a:pPr eaLnBrk="1" hangingPunct="1">
              <a:defRPr/>
            </a:pPr>
            <a:r>
              <a:rPr lang="en-US" dirty="0" smtClean="0"/>
              <a:t>Another limitation of our study is the lack of fine-grained data collection for teachers’ years of experience. Previous research has found that while there are gains in student learning associated with teachers’ experience, these gains are most pronounced in the early years of teaching (</a:t>
            </a:r>
            <a:r>
              <a:rPr lang="en-US" dirty="0" err="1" smtClean="0"/>
              <a:t>Clotfelter</a:t>
            </a:r>
            <a:r>
              <a:rPr lang="en-US" dirty="0" smtClean="0"/>
              <a:t> et al., 2007). Because our measure of teaching experience asked teachers to respond in ordered categories (e.g., &lt;1 year, 1-2 years), our teaching experience measure may not have allowed us to sufficiently differentiate between the contributions of a first year teacher and a second year teacher to students’ achievement. However, given our results for years teaching with the CMP instructional materials, we may have produced the same general results for teaching experience with a better measure. </a:t>
            </a:r>
          </a:p>
          <a:p>
            <a:pPr eaLnBrk="1" hangingPunct="1">
              <a:defRPr/>
            </a:pPr>
            <a:endParaRPr lang="en-US" dirty="0"/>
          </a:p>
        </p:txBody>
      </p:sp>
      <p:sp>
        <p:nvSpPr>
          <p:cNvPr id="41988" name="Slide Number Placeholder 3"/>
          <p:cNvSpPr>
            <a:spLocks noGrp="1"/>
          </p:cNvSpPr>
          <p:nvPr>
            <p:ph type="sldNum" sz="quarter" idx="5"/>
          </p:nvPr>
        </p:nvSpPr>
        <p:spPr/>
        <p:txBody>
          <a:bodyPr/>
          <a:lstStyle/>
          <a:p>
            <a:pPr>
              <a:defRPr/>
            </a:pPr>
            <a:fld id="{86D95076-8FF4-49D2-9483-F7E3715C4831}" type="slidenum">
              <a:rPr lang="en-US" smtClean="0"/>
              <a:pPr>
                <a:defRPr/>
              </a:pPr>
              <a:t>19</a:t>
            </a:fld>
            <a:endParaRPr 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ln/>
        </p:spPr>
      </p:sp>
      <p:sp>
        <p:nvSpPr>
          <p:cNvPr id="52227" name="Notes Placeholder 2"/>
          <p:cNvSpPr>
            <a:spLocks noGrp="1"/>
          </p:cNvSpPr>
          <p:nvPr>
            <p:ph type="body" idx="1"/>
          </p:nvPr>
        </p:nvSpPr>
        <p:spPr>
          <a:noFill/>
          <a:ln/>
        </p:spPr>
        <p:txBody>
          <a:bodyPr/>
          <a:lstStyle/>
          <a:p>
            <a:pPr eaLnBrk="1" hangingPunct="1"/>
            <a:r>
              <a:rPr lang="en-US" smtClean="0"/>
              <a:t>Mowbray (2003) further divides these criteria into two types of fidelity – fidelity to structure that includes adherence and duration, and fidelity to process that includes quality of delivery, participant responsiveness, and program differentiation. </a:t>
            </a:r>
          </a:p>
          <a:p>
            <a:pPr eaLnBrk="1" hangingPunct="1"/>
            <a:endParaRPr lang="en-US" smtClean="0"/>
          </a:p>
        </p:txBody>
      </p:sp>
      <p:sp>
        <p:nvSpPr>
          <p:cNvPr id="43012" name="Slide Number Placeholder 3"/>
          <p:cNvSpPr>
            <a:spLocks noGrp="1"/>
          </p:cNvSpPr>
          <p:nvPr>
            <p:ph type="sldNum" sz="quarter" idx="5"/>
          </p:nvPr>
        </p:nvSpPr>
        <p:spPr/>
        <p:txBody>
          <a:bodyPr/>
          <a:lstStyle/>
          <a:p>
            <a:pPr>
              <a:defRPr/>
            </a:pPr>
            <a:fld id="{BC1B1CC8-0DD6-4BD7-BA3A-906F15C515A0}" type="slidenum">
              <a:rPr lang="en-US" smtClean="0"/>
              <a:pPr>
                <a:defRPr/>
              </a:pPr>
              <a:t>20</a:t>
            </a:fld>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Rot="1" noChangeAspect="1" noChangeArrowheads="1" noTextEdit="1"/>
          </p:cNvSpPr>
          <p:nvPr>
            <p:ph type="sldImg"/>
          </p:nvPr>
        </p:nvSpPr>
        <p:spPr>
          <a:solidFill>
            <a:srgbClr val="FFFFFF"/>
          </a:solidFill>
          <a:ln/>
        </p:spPr>
      </p:sp>
      <p:sp>
        <p:nvSpPr>
          <p:cNvPr id="31747" name="Rectangle 3"/>
          <p:cNvSpPr>
            <a:spLocks noGrp="1" noChangeArrowheads="1"/>
          </p:cNvSpPr>
          <p:nvPr>
            <p:ph type="body" idx="1"/>
          </p:nvPr>
        </p:nvSpPr>
        <p:spPr>
          <a:solidFill>
            <a:srgbClr val="FFFFFF"/>
          </a:solidFill>
          <a:ln>
            <a:solidFill>
              <a:srgbClr val="000000"/>
            </a:solidFill>
          </a:ln>
        </p:spPr>
        <p:txBody>
          <a:bodyPr/>
          <a:lstStyle/>
          <a:p>
            <a:pPr eaLnBrk="1" hangingPunct="1"/>
            <a:r>
              <a:rPr lang="en-US" smtClean="0"/>
              <a:t>Standard research talk but I hope the details will be interesting</a:t>
            </a: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a:ln/>
        </p:spPr>
      </p:sp>
      <p:sp>
        <p:nvSpPr>
          <p:cNvPr id="53251" name="Notes Placeholder 2"/>
          <p:cNvSpPr>
            <a:spLocks noGrp="1"/>
          </p:cNvSpPr>
          <p:nvPr>
            <p:ph type="body" idx="1"/>
          </p:nvPr>
        </p:nvSpPr>
        <p:spPr>
          <a:noFill/>
          <a:ln/>
        </p:spPr>
        <p:txBody>
          <a:bodyPr/>
          <a:lstStyle/>
          <a:p>
            <a:pPr eaLnBrk="1" hangingPunct="1"/>
            <a:endParaRPr lang="en-US" dirty="0" smtClean="0"/>
          </a:p>
        </p:txBody>
      </p:sp>
      <p:sp>
        <p:nvSpPr>
          <p:cNvPr id="44036" name="Slide Number Placeholder 3"/>
          <p:cNvSpPr>
            <a:spLocks noGrp="1"/>
          </p:cNvSpPr>
          <p:nvPr>
            <p:ph type="sldNum" sz="quarter" idx="5"/>
          </p:nvPr>
        </p:nvSpPr>
        <p:spPr/>
        <p:txBody>
          <a:bodyPr/>
          <a:lstStyle/>
          <a:p>
            <a:pPr>
              <a:defRPr/>
            </a:pPr>
            <a:fld id="{CC2FED55-6516-4B1E-819A-BFBE03F91827}" type="slidenum">
              <a:rPr lang="en-US" smtClean="0"/>
              <a:pPr>
                <a:defRPr/>
              </a:pPr>
              <a:t>21</a:t>
            </a:fld>
            <a:endParaRPr 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by either measuring it specifically or considering various proxy measures for this knowledge including certification, degrees and course taking (Wayne &amp; </a:t>
            </a:r>
            <a:r>
              <a:rPr lang="en-US" dirty="0" err="1" smtClean="0"/>
              <a:t>Youngs</a:t>
            </a:r>
            <a:r>
              <a:rPr lang="en-US" dirty="0" smtClean="0"/>
              <a:t>, 2003)</a:t>
            </a:r>
          </a:p>
          <a:p>
            <a:pPr marL="0" marR="0" lvl="2" indent="0" algn="l" defTabSz="914400" rtl="0" eaLnBrk="0" fontAlgn="base" latinLnBrk="0" hangingPunct="0">
              <a:lnSpc>
                <a:spcPct val="100000"/>
              </a:lnSpc>
              <a:spcBef>
                <a:spcPct val="30000"/>
              </a:spcBef>
              <a:spcAft>
                <a:spcPct val="0"/>
              </a:spcAft>
              <a:buClrTx/>
              <a:buSzTx/>
              <a:buFontTx/>
              <a:buNone/>
              <a:tabLst/>
              <a:defRPr/>
            </a:pPr>
            <a:r>
              <a:rPr lang="en-US" dirty="0" smtClean="0"/>
              <a:t>First small</a:t>
            </a:r>
            <a:r>
              <a:rPr lang="en-US" baseline="0" dirty="0" smtClean="0"/>
              <a:t> bullet - </a:t>
            </a:r>
            <a:r>
              <a:rPr lang="en-US" sz="1600" dirty="0" smtClean="0"/>
              <a:t>, a proxy for mathematical and pedagogical content knowledge. </a:t>
            </a:r>
          </a:p>
          <a:p>
            <a:endParaRPr lang="en-US" dirty="0" smtClean="0"/>
          </a:p>
          <a:p>
            <a:endParaRPr lang="en-US" dirty="0" smtClean="0"/>
          </a:p>
          <a:p>
            <a:r>
              <a:rPr lang="en-US" dirty="0" smtClean="0"/>
              <a:t>Because our measure of teaching experience asked teachers to respond in ordered categories (e.g., &lt;1 year, 1-2 years), our teaching experience measure may not have allowed us to sufficiently differentiate between the contributions of a first year teacher and a second year teacher to students’ achievement. </a:t>
            </a:r>
            <a:endParaRPr lang="en-US" dirty="0"/>
          </a:p>
        </p:txBody>
      </p:sp>
      <p:sp>
        <p:nvSpPr>
          <p:cNvPr id="4" name="Slide Number Placeholder 3"/>
          <p:cNvSpPr>
            <a:spLocks noGrp="1"/>
          </p:cNvSpPr>
          <p:nvPr>
            <p:ph type="sldNum" sz="quarter" idx="10"/>
          </p:nvPr>
        </p:nvSpPr>
        <p:spPr/>
        <p:txBody>
          <a:bodyPr/>
          <a:lstStyle/>
          <a:p>
            <a:pPr>
              <a:defRPr/>
            </a:pPr>
            <a:fld id="{58307C7F-F87D-478A-A2C3-833A61A7ECAA}" type="slidenum">
              <a:rPr lang="en-US" smtClean="0"/>
              <a:pPr>
                <a:defRPr/>
              </a:pPr>
              <a:t>22</a:t>
            </a:fld>
            <a:endParaRPr lang="en-US"/>
          </a:p>
        </p:txBody>
      </p:sp>
    </p:spTree>
    <p:extLst>
      <p:ext uri="{BB962C8B-B14F-4D97-AF65-F5344CB8AC3E}">
        <p14:creationId xmlns:p14="http://schemas.microsoft.com/office/powerpoint/2010/main" val="174411770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Finally, a major limitation is that the bulk of student achievement was low to middle. The scale for the test is from 100 to 300. The majority of the students performed at levels below 220 (this includes all data we collected, but is representative</a:t>
            </a:r>
            <a:r>
              <a:rPr lang="en-US" baseline="0" dirty="0" smtClean="0"/>
              <a:t> of the district</a:t>
            </a:r>
            <a:r>
              <a:rPr lang="en-US" dirty="0" smtClean="0"/>
              <a:t>). In general, the strategies teachers were using that reduced cognitive demand moved students from partially proficient to proficient,</a:t>
            </a:r>
            <a:r>
              <a:rPr lang="en-US" baseline="0" dirty="0" smtClean="0"/>
              <a:t> but not to advanced proficiency. </a:t>
            </a:r>
            <a:endParaRPr lang="en-US" dirty="0"/>
          </a:p>
        </p:txBody>
      </p:sp>
      <p:sp>
        <p:nvSpPr>
          <p:cNvPr id="4" name="Slide Number Placeholder 3"/>
          <p:cNvSpPr>
            <a:spLocks noGrp="1"/>
          </p:cNvSpPr>
          <p:nvPr>
            <p:ph type="sldNum" sz="quarter" idx="10"/>
          </p:nvPr>
        </p:nvSpPr>
        <p:spPr/>
        <p:txBody>
          <a:bodyPr/>
          <a:lstStyle/>
          <a:p>
            <a:pPr>
              <a:defRPr/>
            </a:pPr>
            <a:fld id="{58307C7F-F87D-478A-A2C3-833A61A7ECAA}" type="slidenum">
              <a:rPr lang="en-US" smtClean="0"/>
              <a:pPr>
                <a:defRPr/>
              </a:pPr>
              <a:t>23</a:t>
            </a:fld>
            <a:endParaRPr lang="en-US"/>
          </a:p>
        </p:txBody>
      </p:sp>
    </p:spTree>
    <p:extLst>
      <p:ext uri="{BB962C8B-B14F-4D97-AF65-F5344CB8AC3E}">
        <p14:creationId xmlns:p14="http://schemas.microsoft.com/office/powerpoint/2010/main" val="294959472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Arial" charset="0"/>
                <a:ea typeface="+mn-ea"/>
                <a:cs typeface="+mn-cs"/>
              </a:rPr>
              <a:t>The grade alignment indices, .29 at grade 6, .30 at grade 7 and 8 respectively, exceed the national .24 average.  Additionally, coarse grain alignment at each grade level, .57 – grade 6, .66 – grade 7, and .50 – grade 8, exceed the .4304 critical value threshold.  Although these levels of alignment exceed our threshold metrics, in the absence of complete alignment, gaps certainly exist. In terms of cognitive demand, the content of the materials exceeds the standards. As reflected, the state standards place greater and increasing emphasis on procedures across the middle grades while the materials generally maintain focus on higher levels of cognitive demand primarily targeted at developing student understanding of mathematical ideas, concepts, and skills.</a:t>
            </a:r>
          </a:p>
          <a:p>
            <a:r>
              <a:rPr lang="en-US" sz="1200" kern="1200" dirty="0" smtClean="0">
                <a:solidFill>
                  <a:schemeClr val="tx1"/>
                </a:solidFill>
                <a:effectLst/>
                <a:latin typeface="Arial" charset="0"/>
                <a:ea typeface="+mn-ea"/>
                <a:cs typeface="+mn-cs"/>
              </a:rPr>
              <a:t>Coarse grain measures alignment across 16 broad mathematical categories (e.g., number, operations, basic algebra) and five cognitive demand categories (</a:t>
            </a:r>
            <a:r>
              <a:rPr lang="en-US" sz="1200" kern="1200" dirty="0" err="1" smtClean="0">
                <a:solidFill>
                  <a:schemeClr val="tx1"/>
                </a:solidFill>
                <a:effectLst/>
                <a:latin typeface="Arial" charset="0"/>
                <a:ea typeface="+mn-ea"/>
                <a:cs typeface="+mn-cs"/>
              </a:rPr>
              <a:t>e.g</a:t>
            </a:r>
            <a:r>
              <a:rPr lang="en-US" sz="1200" kern="1200" dirty="0" smtClean="0">
                <a:solidFill>
                  <a:schemeClr val="tx1"/>
                </a:solidFill>
                <a:effectLst/>
                <a:latin typeface="Arial" charset="0"/>
                <a:ea typeface="+mn-ea"/>
                <a:cs typeface="+mn-cs"/>
              </a:rPr>
              <a:t>, memorization, procedures, demonstrate understanding).  </a:t>
            </a:r>
          </a:p>
          <a:p>
            <a:endParaRPr lang="en-US" dirty="0"/>
          </a:p>
        </p:txBody>
      </p:sp>
      <p:sp>
        <p:nvSpPr>
          <p:cNvPr id="4" name="Slide Number Placeholder 3"/>
          <p:cNvSpPr>
            <a:spLocks noGrp="1"/>
          </p:cNvSpPr>
          <p:nvPr>
            <p:ph type="sldNum" sz="quarter" idx="10"/>
          </p:nvPr>
        </p:nvSpPr>
        <p:spPr/>
        <p:txBody>
          <a:bodyPr/>
          <a:lstStyle/>
          <a:p>
            <a:pPr>
              <a:defRPr/>
            </a:pPr>
            <a:fld id="{58307C7F-F87D-478A-A2C3-833A61A7ECAA}" type="slidenum">
              <a:rPr lang="en-US" smtClean="0"/>
              <a:pPr>
                <a:defRPr/>
              </a:pPr>
              <a:t>24</a:t>
            </a:fld>
            <a:endParaRPr lang="en-US"/>
          </a:p>
        </p:txBody>
      </p:sp>
    </p:spTree>
    <p:extLst>
      <p:ext uri="{BB962C8B-B14F-4D97-AF65-F5344CB8AC3E}">
        <p14:creationId xmlns:p14="http://schemas.microsoft.com/office/powerpoint/2010/main" val="229218217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a:ln/>
        </p:spPr>
      </p:sp>
      <p:sp>
        <p:nvSpPr>
          <p:cNvPr id="44035" name="Notes Placeholder 2"/>
          <p:cNvSpPr>
            <a:spLocks noGrp="1"/>
          </p:cNvSpPr>
          <p:nvPr>
            <p:ph type="body" idx="1"/>
          </p:nvPr>
        </p:nvSpPr>
        <p:spPr>
          <a:noFill/>
          <a:ln/>
        </p:spPr>
        <p:txBody>
          <a:bodyPr/>
          <a:lstStyle/>
          <a:p>
            <a:pPr eaLnBrk="1" hangingPunct="1"/>
            <a:r>
              <a:rPr lang="en-US" smtClean="0"/>
              <a:t>Raw scores were converted to scale scores with a range of 100-300 to allow for cross-sectional and longitudinal comparisons, with year-to-year equating</a:t>
            </a:r>
          </a:p>
        </p:txBody>
      </p:sp>
      <p:sp>
        <p:nvSpPr>
          <p:cNvPr id="37892" name="Slide Number Placeholder 3"/>
          <p:cNvSpPr>
            <a:spLocks noGrp="1"/>
          </p:cNvSpPr>
          <p:nvPr>
            <p:ph type="sldNum" sz="quarter" idx="5"/>
          </p:nvPr>
        </p:nvSpPr>
        <p:spPr/>
        <p:txBody>
          <a:bodyPr/>
          <a:lstStyle/>
          <a:p>
            <a:pPr>
              <a:defRPr/>
            </a:pPr>
            <a:fld id="{AD288385-6482-4083-B4C0-09E9D7AC4863}" type="slidenum">
              <a:rPr lang="en-US" smtClean="0"/>
              <a:pPr>
                <a:defRPr/>
              </a:pPr>
              <a:t>25</a:t>
            </a:fld>
            <a:endParaRPr lang="en-US"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a:ln/>
        </p:spPr>
      </p:sp>
      <p:sp>
        <p:nvSpPr>
          <p:cNvPr id="56323" name="Notes Placeholder 2"/>
          <p:cNvSpPr>
            <a:spLocks noGrp="1"/>
          </p:cNvSpPr>
          <p:nvPr>
            <p:ph type="body" idx="1"/>
          </p:nvPr>
        </p:nvSpPr>
        <p:spPr>
          <a:noFill/>
          <a:ln/>
        </p:spPr>
        <p:txBody>
          <a:bodyPr/>
          <a:lstStyle/>
          <a:p>
            <a:endParaRPr lang="en-US" smtClean="0"/>
          </a:p>
        </p:txBody>
      </p:sp>
      <p:sp>
        <p:nvSpPr>
          <p:cNvPr id="4" name="Slide Number Placeholder 3"/>
          <p:cNvSpPr>
            <a:spLocks noGrp="1"/>
          </p:cNvSpPr>
          <p:nvPr>
            <p:ph type="sldNum" sz="quarter" idx="5"/>
          </p:nvPr>
        </p:nvSpPr>
        <p:spPr/>
        <p:txBody>
          <a:bodyPr/>
          <a:lstStyle/>
          <a:p>
            <a:pPr>
              <a:defRPr/>
            </a:pPr>
            <a:fld id="{FAE56CA1-8C6F-4ECF-A38A-B0951D496F1D}" type="slidenum">
              <a:rPr lang="en-US" smtClean="0"/>
              <a:pPr>
                <a:defRPr/>
              </a:pPr>
              <a:t>27</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Rot="1" noChangeAspect="1" noChangeArrowheads="1" noTextEdit="1"/>
          </p:cNvSpPr>
          <p:nvPr>
            <p:ph type="sldImg"/>
          </p:nvPr>
        </p:nvSpPr>
        <p:spPr>
          <a:solidFill>
            <a:srgbClr val="FFFFFF"/>
          </a:solidFill>
          <a:ln/>
        </p:spPr>
      </p:sp>
      <p:sp>
        <p:nvSpPr>
          <p:cNvPr id="33795" name="Rectangle 3"/>
          <p:cNvSpPr>
            <a:spLocks noGrp="1" noChangeArrowheads="1"/>
          </p:cNvSpPr>
          <p:nvPr>
            <p:ph type="body" idx="1"/>
          </p:nvPr>
        </p:nvSpPr>
        <p:spPr>
          <a:solidFill>
            <a:srgbClr val="FFFFFF"/>
          </a:solidFill>
          <a:ln>
            <a:solidFill>
              <a:srgbClr val="000000"/>
            </a:solidFill>
          </a:ln>
        </p:spPr>
        <p:txBody>
          <a:bodyPr/>
          <a:lstStyle/>
          <a:p>
            <a:pPr eaLnBrk="1" hangingPunct="1"/>
            <a:r>
              <a:rPr lang="en-US" dirty="0" smtClean="0"/>
              <a:t>There is a lot of debate about the use of the term curriculum. As I like to remind people, textbooks are inanimate objects. They do not "work" or "do" anything, should not be given an active verb status. Teachers and students use textbooks and to the extent that they use them and learning happens, it is a function of teachers and students using them well for learning. </a:t>
            </a:r>
          </a:p>
          <a:p>
            <a:pPr eaLnBrk="1" hangingPunct="1"/>
            <a:endParaRPr lang="en-US" dirty="0" smtClean="0"/>
          </a:p>
          <a:p>
            <a:pPr eaLnBrk="1" hangingPunct="1"/>
            <a:r>
              <a:rPr lang="en-US" dirty="0" smtClean="0"/>
              <a:t>But the goals and intentions of textbook designers and developers may not be the goals and intentions of any given community. Thus, when the curriculum, the plan to reach specific goals over time, are not specified, those goals and intentions can be superseded by the textbook developers. But they are general documents. Paul Goldenberg of EDC says textbook developers and teachers do work at the opposite ends of the spectrum. Developers take the particular tasks and expositions that work in one classroom and make them more general for the broader audience. Teachers take tasks and expositions from textbooks and make them specific to their classrooms. </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Rot="1" noChangeAspect="1" noChangeArrowheads="1" noTextEdit="1"/>
          </p:cNvSpPr>
          <p:nvPr>
            <p:ph type="sldImg"/>
          </p:nvPr>
        </p:nvSpPr>
        <p:spPr>
          <a:solidFill>
            <a:srgbClr val="FFFFFF"/>
          </a:solidFill>
          <a:ln/>
        </p:spPr>
      </p:sp>
      <p:sp>
        <p:nvSpPr>
          <p:cNvPr id="36867" name="Rectangle 3"/>
          <p:cNvSpPr>
            <a:spLocks noGrp="1" noChangeArrowheads="1"/>
          </p:cNvSpPr>
          <p:nvPr>
            <p:ph type="body" idx="1"/>
          </p:nvPr>
        </p:nvSpPr>
        <p:spPr>
          <a:solidFill>
            <a:srgbClr val="FFFFFF"/>
          </a:solidFill>
          <a:ln>
            <a:solidFill>
              <a:srgbClr val="000000"/>
            </a:solidFill>
          </a:ln>
        </p:spPr>
        <p:txBody>
          <a:bodyPr/>
          <a:lstStyle/>
          <a:p>
            <a:pPr eaLnBrk="1" hangingPunct="1"/>
            <a:r>
              <a:rPr lang="en-US" dirty="0" smtClean="0"/>
              <a:t>Our prior work has looked at how the district modified the order, and content to be taught as embodied in the curriculum pacing guide. They sought to align the materials with their state standards, state assessments, and their own vision for what mathematics is important. At the same time, they took into account the students' histories as mathematics learners, teachers' capacity to teach high cognitive demand tasks. Sometimes, in this balancing act, the integrity of the mathematics was lost. For later, I can give an example.</a:t>
            </a:r>
          </a:p>
          <a:p>
            <a:pPr eaLnBrk="1" hangingPunct="1"/>
            <a:endParaRPr lang="en-US" dirty="0" smtClean="0"/>
          </a:p>
          <a:p>
            <a:pPr eaLnBrk="1" hangingPunct="1"/>
            <a:endParaRPr lang="en-US" dirty="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See handout on cross walk between DPG</a:t>
            </a:r>
            <a:r>
              <a:rPr lang="en-US" baseline="0" dirty="0" smtClean="0"/>
              <a:t> and Textbook. Will return to this issue later. </a:t>
            </a:r>
          </a:p>
          <a:p>
            <a:endParaRPr lang="en-US" baseline="0" dirty="0" smtClean="0"/>
          </a:p>
          <a:p>
            <a:r>
              <a:rPr lang="en-US" sz="1200" kern="1200" dirty="0" smtClean="0">
                <a:solidFill>
                  <a:schemeClr val="tx1"/>
                </a:solidFill>
                <a:effectLst/>
                <a:latin typeface="Arial" charset="0"/>
                <a:ea typeface="+mn-ea"/>
                <a:cs typeface="+mn-cs"/>
              </a:rPr>
              <a:t>.  The grade alignment indices, .29 at grade 6, .30 at grade 7 and 8 respectively, exceed the national .24 average.  Additionally, coarse grain alignment at each grade level, .57 – grade 6, .66 – grade 7, and .50 – grade 8, exceed the .4304 critical value threshold.  Although these levels of alignment exceed our threshold metrics, in the absence of complete alignment, gaps certainly exist. In terms of cognitive demand, the content of the materials exceeds the standards. As reflected, the state standards place greater and increasing emphasis on procedures across the middle grades while the materials generally maintain focus on higher levels of cognitive demand primarily targeted at developing student understanding of mathematical ideas, concepts, and skills.</a:t>
            </a:r>
          </a:p>
          <a:p>
            <a:r>
              <a:rPr lang="en-US" sz="1200" kern="1200" dirty="0" smtClean="0">
                <a:solidFill>
                  <a:schemeClr val="tx1"/>
                </a:solidFill>
                <a:effectLst/>
                <a:latin typeface="Arial" charset="0"/>
                <a:ea typeface="+mn-ea"/>
                <a:cs typeface="+mn-cs"/>
              </a:rPr>
              <a:t>Coarse grain measures alignment across 16 broad mathematical categories (e.g., number, operations, basic algebra) and five cognitive demand categories (</a:t>
            </a:r>
            <a:r>
              <a:rPr lang="en-US" sz="1200" kern="1200" dirty="0" err="1" smtClean="0">
                <a:solidFill>
                  <a:schemeClr val="tx1"/>
                </a:solidFill>
                <a:effectLst/>
                <a:latin typeface="Arial" charset="0"/>
                <a:ea typeface="+mn-ea"/>
                <a:cs typeface="+mn-cs"/>
              </a:rPr>
              <a:t>e.g</a:t>
            </a:r>
            <a:r>
              <a:rPr lang="en-US" sz="1200" kern="1200" dirty="0" smtClean="0">
                <a:solidFill>
                  <a:schemeClr val="tx1"/>
                </a:solidFill>
                <a:effectLst/>
                <a:latin typeface="Arial" charset="0"/>
                <a:ea typeface="+mn-ea"/>
                <a:cs typeface="+mn-cs"/>
              </a:rPr>
              <a:t>, memorization, procedures, demonstrate understanding).  </a:t>
            </a:r>
          </a:p>
          <a:p>
            <a:endParaRPr lang="en-US" dirty="0"/>
          </a:p>
        </p:txBody>
      </p:sp>
      <p:sp>
        <p:nvSpPr>
          <p:cNvPr id="4" name="Slide Number Placeholder 3"/>
          <p:cNvSpPr>
            <a:spLocks noGrp="1"/>
          </p:cNvSpPr>
          <p:nvPr>
            <p:ph type="sldNum" sz="quarter" idx="10"/>
          </p:nvPr>
        </p:nvSpPr>
        <p:spPr/>
        <p:txBody>
          <a:bodyPr/>
          <a:lstStyle/>
          <a:p>
            <a:pPr>
              <a:defRPr/>
            </a:pPr>
            <a:fld id="{58307C7F-F87D-478A-A2C3-833A61A7ECAA}" type="slidenum">
              <a:rPr lang="en-US" smtClean="0"/>
              <a:pPr>
                <a:defRPr/>
              </a:pPr>
              <a:t>6</a:t>
            </a:fld>
            <a:endParaRPr lang="en-US"/>
          </a:p>
        </p:txBody>
      </p:sp>
    </p:spTree>
    <p:extLst>
      <p:ext uri="{BB962C8B-B14F-4D97-AF65-F5344CB8AC3E}">
        <p14:creationId xmlns:p14="http://schemas.microsoft.com/office/powerpoint/2010/main" val="229218217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a:ln/>
        </p:spPr>
      </p:sp>
      <p:sp>
        <p:nvSpPr>
          <p:cNvPr id="37891" name="Notes Placeholder 2"/>
          <p:cNvSpPr>
            <a:spLocks noGrp="1"/>
          </p:cNvSpPr>
          <p:nvPr>
            <p:ph type="body" idx="1"/>
          </p:nvPr>
        </p:nvSpPr>
        <p:spPr>
          <a:noFill/>
          <a:ln/>
        </p:spPr>
        <p:txBody>
          <a:bodyPr/>
          <a:lstStyle/>
          <a:p>
            <a:endParaRPr lang="en-US" smtClean="0"/>
          </a:p>
        </p:txBody>
      </p:sp>
      <p:sp>
        <p:nvSpPr>
          <p:cNvPr id="4" name="Slide Number Placeholder 3"/>
          <p:cNvSpPr>
            <a:spLocks noGrp="1"/>
          </p:cNvSpPr>
          <p:nvPr>
            <p:ph type="sldNum" sz="quarter" idx="5"/>
          </p:nvPr>
        </p:nvSpPr>
        <p:spPr/>
        <p:txBody>
          <a:bodyPr/>
          <a:lstStyle/>
          <a:p>
            <a:pPr>
              <a:defRPr/>
            </a:pPr>
            <a:fld id="{0E102127-F2ED-4E6D-B47A-CCFE2E0DDE8A}" type="slidenum">
              <a:rPr lang="en-US" smtClean="0"/>
              <a:pPr>
                <a:defRPr/>
              </a:pPr>
              <a:t>7</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a:ln/>
        </p:spPr>
      </p:sp>
      <p:sp>
        <p:nvSpPr>
          <p:cNvPr id="38915" name="Notes Placeholder 2"/>
          <p:cNvSpPr>
            <a:spLocks noGrp="1"/>
          </p:cNvSpPr>
          <p:nvPr>
            <p:ph type="body" idx="1"/>
          </p:nvPr>
        </p:nvSpPr>
        <p:spPr>
          <a:noFill/>
          <a:ln/>
        </p:spPr>
        <p:txBody>
          <a:bodyPr/>
          <a:lstStyle/>
          <a:p>
            <a:endParaRPr lang="en-US" smtClean="0"/>
          </a:p>
        </p:txBody>
      </p:sp>
      <p:sp>
        <p:nvSpPr>
          <p:cNvPr id="4" name="Slide Number Placeholder 3"/>
          <p:cNvSpPr>
            <a:spLocks noGrp="1"/>
          </p:cNvSpPr>
          <p:nvPr>
            <p:ph type="sldNum" sz="quarter" idx="5"/>
          </p:nvPr>
        </p:nvSpPr>
        <p:spPr/>
        <p:txBody>
          <a:bodyPr/>
          <a:lstStyle/>
          <a:p>
            <a:pPr>
              <a:defRPr/>
            </a:pPr>
            <a:fld id="{5CD7EC29-DAFE-4CC8-B236-79226C0B9119}" type="slidenum">
              <a:rPr lang="en-US" smtClean="0"/>
              <a:pPr>
                <a:defRPr/>
              </a:pPr>
              <a:t>8</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a:ln/>
        </p:spPr>
      </p:sp>
      <p:sp>
        <p:nvSpPr>
          <p:cNvPr id="39939" name="Notes Placeholder 2"/>
          <p:cNvSpPr>
            <a:spLocks noGrp="1"/>
          </p:cNvSpPr>
          <p:nvPr>
            <p:ph type="body" idx="1"/>
          </p:nvPr>
        </p:nvSpPr>
        <p:spPr>
          <a:noFill/>
          <a:ln/>
        </p:spPr>
        <p:txBody>
          <a:bodyPr/>
          <a:lstStyle/>
          <a:p>
            <a:r>
              <a:rPr lang="en-US" dirty="0" smtClean="0"/>
              <a:t>I will tell you a little more about the surveys and the NJ ASK</a:t>
            </a:r>
          </a:p>
          <a:p>
            <a:endParaRPr lang="en-US" dirty="0" smtClean="0"/>
          </a:p>
          <a:p>
            <a:r>
              <a:rPr lang="en-US" dirty="0" smtClean="0"/>
              <a:t>Prior to taking the SEC survey, we had 45 minutes of professional development to ensure that teachers had an understanding of the categories of the surveys</a:t>
            </a:r>
            <a:r>
              <a:rPr lang="en-US" dirty="0" smtClean="0"/>
              <a:t>. These teachers had been involved in 5 years of PD focused on this type of PD, so we have</a:t>
            </a:r>
            <a:r>
              <a:rPr lang="en-US" baseline="0" dirty="0" smtClean="0"/>
              <a:t> some confidence that the teachers were interpreting the categories in ways similar to our conceptual framing. </a:t>
            </a:r>
            <a:endParaRPr lang="en-US" dirty="0" smtClean="0"/>
          </a:p>
        </p:txBody>
      </p:sp>
      <p:sp>
        <p:nvSpPr>
          <p:cNvPr id="4" name="Slide Number Placeholder 3"/>
          <p:cNvSpPr>
            <a:spLocks noGrp="1"/>
          </p:cNvSpPr>
          <p:nvPr>
            <p:ph type="sldNum" sz="quarter" idx="5"/>
          </p:nvPr>
        </p:nvSpPr>
        <p:spPr/>
        <p:txBody>
          <a:bodyPr/>
          <a:lstStyle/>
          <a:p>
            <a:pPr>
              <a:defRPr/>
            </a:pPr>
            <a:fld id="{DF535861-4CB5-4020-B8CB-7AFD336EF454}" type="slidenum">
              <a:rPr lang="en-US" smtClean="0"/>
              <a:pPr>
                <a:defRPr/>
              </a:pPr>
              <a:t>9</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a:ln/>
        </p:spPr>
      </p:sp>
      <p:sp>
        <p:nvSpPr>
          <p:cNvPr id="40963" name="Notes Placeholder 2"/>
          <p:cNvSpPr>
            <a:spLocks noGrp="1"/>
          </p:cNvSpPr>
          <p:nvPr>
            <p:ph type="body" idx="1"/>
          </p:nvPr>
        </p:nvSpPr>
        <p:spPr>
          <a:noFill/>
          <a:ln/>
        </p:spPr>
        <p:txBody>
          <a:bodyPr/>
          <a:lstStyle/>
          <a:p>
            <a:endParaRPr lang="en-US" smtClean="0"/>
          </a:p>
        </p:txBody>
      </p:sp>
      <p:sp>
        <p:nvSpPr>
          <p:cNvPr id="4" name="Slide Number Placeholder 3"/>
          <p:cNvSpPr>
            <a:spLocks noGrp="1"/>
          </p:cNvSpPr>
          <p:nvPr>
            <p:ph type="sldNum" sz="quarter" idx="5"/>
          </p:nvPr>
        </p:nvSpPr>
        <p:spPr/>
        <p:txBody>
          <a:bodyPr/>
          <a:lstStyle/>
          <a:p>
            <a:pPr>
              <a:defRPr/>
            </a:pPr>
            <a:fld id="{E0530C90-9168-4B27-9C0B-23298D985DBB}" type="slidenum">
              <a:rPr lang="en-US" smtClean="0"/>
              <a:pPr>
                <a:defRPr/>
              </a:pPr>
              <a:t>10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564CF2E0-CCC4-4E1E-9902-C3C36AB3FDA4}" type="datetimeFigureOut">
              <a:rPr lang="en-US" smtClean="0"/>
              <a:pPr/>
              <a:t>11/13/2012</a:t>
            </a:fld>
            <a:endParaRPr lang="en-US"/>
          </a:p>
        </p:txBody>
      </p:sp>
      <p:sp>
        <p:nvSpPr>
          <p:cNvPr id="20" name="Footer Placeholder 19"/>
          <p:cNvSpPr>
            <a:spLocks noGrp="1"/>
          </p:cNvSpPr>
          <p:nvPr>
            <p:ph type="ftr" sz="quarter" idx="11"/>
          </p:nvPr>
        </p:nvSpPr>
        <p:spPr/>
        <p:txBody>
          <a:bodyPr/>
          <a:lstStyle>
            <a:extLst/>
          </a:lstStyle>
          <a:p>
            <a:endParaRPr kumimoji="0" lang="en-US"/>
          </a:p>
        </p:txBody>
      </p:sp>
      <p:sp>
        <p:nvSpPr>
          <p:cNvPr id="10" name="Slide Number Placeholder 9"/>
          <p:cNvSpPr>
            <a:spLocks noGrp="1"/>
          </p:cNvSpPr>
          <p:nvPr>
            <p:ph type="sldNum" sz="quarter" idx="12"/>
          </p:nvPr>
        </p:nvSpPr>
        <p:spPr/>
        <p:txBody>
          <a:bodyPr/>
          <a:lstStyle>
            <a:extLst/>
          </a:lstStyle>
          <a:p>
            <a:fld id="{6F42FDE4-A7DD-41A7-A0A6-9B649FB43336}" type="slidenum">
              <a:rPr kumimoji="0" lang="en-US" smtClean="0"/>
              <a:pPr/>
              <a:t>‹#›</a:t>
            </a:fld>
            <a:endParaRPr kumimoji="0" lang="en-US" sz="1400" dirty="0">
              <a:solidFill>
                <a:srgbClr val="FFFFFF"/>
              </a:solidFill>
            </a:endParaRPr>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64CF2E0-CCC4-4E1E-9902-C3C36AB3FDA4}" type="datetimeFigureOut">
              <a:rPr lang="en-US" smtClean="0"/>
              <a:pPr/>
              <a:t>11/13/2012</a:t>
            </a:fld>
            <a:endParaRPr lang="en-US"/>
          </a:p>
        </p:txBody>
      </p:sp>
      <p:sp>
        <p:nvSpPr>
          <p:cNvPr id="5" name="Footer Placeholder 4"/>
          <p:cNvSpPr>
            <a:spLocks noGrp="1"/>
          </p:cNvSpPr>
          <p:nvPr>
            <p:ph type="ftr" sz="quarter" idx="11"/>
          </p:nvPr>
        </p:nvSpPr>
        <p:spPr/>
        <p:txBody>
          <a:bodyPr/>
          <a:lstStyle>
            <a:extLst/>
          </a:lstStyle>
          <a:p>
            <a:endParaRPr kumimoji="0" lang="en-US"/>
          </a:p>
        </p:txBody>
      </p:sp>
      <p:sp>
        <p:nvSpPr>
          <p:cNvPr id="6" name="Slide Number Placeholder 5"/>
          <p:cNvSpPr>
            <a:spLocks noGrp="1"/>
          </p:cNvSpPr>
          <p:nvPr>
            <p:ph type="sldNum" sz="quarter" idx="12"/>
          </p:nvPr>
        </p:nvSpPr>
        <p:spPr/>
        <p:txBody>
          <a:bodyPr/>
          <a:lstStyle>
            <a:extLst/>
          </a:lstStyle>
          <a:p>
            <a:fld id="{6F42FDE4-A7DD-41A7-A0A6-9B649FB43336}" type="slidenum">
              <a:rPr kumimoji="0" lang="en-US" smtClean="0"/>
              <a:pPr/>
              <a:t>‹#›</a:t>
            </a:fld>
            <a:endParaRPr kumimoji="0"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64CF2E0-CCC4-4E1E-9902-C3C36AB3FDA4}" type="datetimeFigureOut">
              <a:rPr lang="en-US" smtClean="0"/>
              <a:pPr/>
              <a:t>11/13/2012</a:t>
            </a:fld>
            <a:endParaRPr lang="en-US"/>
          </a:p>
        </p:txBody>
      </p:sp>
      <p:sp>
        <p:nvSpPr>
          <p:cNvPr id="5" name="Footer Placeholder 4"/>
          <p:cNvSpPr>
            <a:spLocks noGrp="1"/>
          </p:cNvSpPr>
          <p:nvPr>
            <p:ph type="ftr" sz="quarter" idx="11"/>
          </p:nvPr>
        </p:nvSpPr>
        <p:spPr/>
        <p:txBody>
          <a:bodyPr/>
          <a:lstStyle>
            <a:extLst/>
          </a:lstStyle>
          <a:p>
            <a:endParaRPr kumimoji="0" lang="en-US"/>
          </a:p>
        </p:txBody>
      </p:sp>
      <p:sp>
        <p:nvSpPr>
          <p:cNvPr id="6" name="Slide Number Placeholder 5"/>
          <p:cNvSpPr>
            <a:spLocks noGrp="1"/>
          </p:cNvSpPr>
          <p:nvPr>
            <p:ph type="sldNum" sz="quarter" idx="12"/>
          </p:nvPr>
        </p:nvSpPr>
        <p:spPr/>
        <p:txBody>
          <a:bodyPr/>
          <a:lstStyle>
            <a:extLst/>
          </a:lstStyle>
          <a:p>
            <a:fld id="{6F42FDE4-A7DD-41A7-A0A6-9B649FB43336}" type="slidenum">
              <a:rPr kumimoji="0" lang="en-US" smtClean="0"/>
              <a:pPr/>
              <a:t>‹#›</a:t>
            </a:fld>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64CF2E0-CCC4-4E1E-9902-C3C36AB3FDA4}" type="datetimeFigureOut">
              <a:rPr lang="en-US" smtClean="0"/>
              <a:pPr/>
              <a:t>11/13/2012</a:t>
            </a:fld>
            <a:endParaRPr lang="en-US"/>
          </a:p>
        </p:txBody>
      </p:sp>
      <p:sp>
        <p:nvSpPr>
          <p:cNvPr id="5" name="Footer Placeholder 4"/>
          <p:cNvSpPr>
            <a:spLocks noGrp="1"/>
          </p:cNvSpPr>
          <p:nvPr>
            <p:ph type="ftr" sz="quarter" idx="11"/>
          </p:nvPr>
        </p:nvSpPr>
        <p:spPr/>
        <p:txBody>
          <a:bodyPr/>
          <a:lstStyle>
            <a:extLst/>
          </a:lstStyle>
          <a:p>
            <a:endParaRPr kumimoji="0" lang="en-US"/>
          </a:p>
        </p:txBody>
      </p:sp>
      <p:sp>
        <p:nvSpPr>
          <p:cNvPr id="6" name="Slide Number Placeholder 5"/>
          <p:cNvSpPr>
            <a:spLocks noGrp="1"/>
          </p:cNvSpPr>
          <p:nvPr>
            <p:ph type="sldNum" sz="quarter" idx="12"/>
          </p:nvPr>
        </p:nvSpPr>
        <p:spPr/>
        <p:txBody>
          <a:bodyPr/>
          <a:lstStyle>
            <a:extLst/>
          </a:lstStyle>
          <a:p>
            <a:fld id="{6F42FDE4-A7DD-41A7-A0A6-9B649FB43336}" type="slidenum">
              <a:rPr kumimoji="0" lang="en-US" smtClean="0"/>
              <a:pPr/>
              <a:t>‹#›</a:t>
            </a:fld>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564CF2E0-CCC4-4E1E-9902-C3C36AB3FDA4}" type="datetimeFigureOut">
              <a:rPr lang="en-US" smtClean="0"/>
              <a:pPr/>
              <a:t>11/13/2012</a:t>
            </a:fld>
            <a:endParaRPr lang="en-US"/>
          </a:p>
        </p:txBody>
      </p:sp>
      <p:sp>
        <p:nvSpPr>
          <p:cNvPr id="5" name="Footer Placeholder 4"/>
          <p:cNvSpPr>
            <a:spLocks noGrp="1"/>
          </p:cNvSpPr>
          <p:nvPr>
            <p:ph type="ftr" sz="quarter" idx="11"/>
          </p:nvPr>
        </p:nvSpPr>
        <p:spPr/>
        <p:txBody>
          <a:bodyPr/>
          <a:lstStyle>
            <a:extLst/>
          </a:lstStyle>
          <a:p>
            <a:endParaRPr kumimoji="0" lang="en-US" dirty="0"/>
          </a:p>
        </p:txBody>
      </p:sp>
      <p:sp>
        <p:nvSpPr>
          <p:cNvPr id="6" name="Slide Number Placeholder 5"/>
          <p:cNvSpPr>
            <a:spLocks noGrp="1"/>
          </p:cNvSpPr>
          <p:nvPr>
            <p:ph type="sldNum" sz="quarter" idx="12"/>
          </p:nvPr>
        </p:nvSpPr>
        <p:spPr/>
        <p:txBody>
          <a:bodyPr/>
          <a:lstStyle>
            <a:extLst/>
          </a:lstStyle>
          <a:p>
            <a:fld id="{6F42FDE4-A7DD-41A7-A0A6-9B649FB43336}" type="slidenum">
              <a:rPr kumimoji="0" lang="en-US" smtClean="0"/>
              <a:pPr/>
              <a:t>‹#›</a:t>
            </a:fld>
            <a:endParaRPr kumimoji="0" lang="en-US" dirty="0"/>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564CF2E0-CCC4-4E1E-9902-C3C36AB3FDA4}" type="datetimeFigureOut">
              <a:rPr lang="en-US" smtClean="0"/>
              <a:pPr/>
              <a:t>11/13/2012</a:t>
            </a:fld>
            <a:endParaRPr lang="en-US"/>
          </a:p>
        </p:txBody>
      </p:sp>
      <p:sp>
        <p:nvSpPr>
          <p:cNvPr id="6" name="Footer Placeholder 5"/>
          <p:cNvSpPr>
            <a:spLocks noGrp="1"/>
          </p:cNvSpPr>
          <p:nvPr>
            <p:ph type="ftr" sz="quarter" idx="11"/>
          </p:nvPr>
        </p:nvSpPr>
        <p:spPr/>
        <p:txBody>
          <a:bodyPr/>
          <a:lstStyle>
            <a:extLst/>
          </a:lstStyle>
          <a:p>
            <a:endParaRPr kumimoji="0" lang="en-US"/>
          </a:p>
        </p:txBody>
      </p:sp>
      <p:sp>
        <p:nvSpPr>
          <p:cNvPr id="7" name="Slide Number Placeholder 6"/>
          <p:cNvSpPr>
            <a:spLocks noGrp="1"/>
          </p:cNvSpPr>
          <p:nvPr>
            <p:ph type="sldNum" sz="quarter" idx="12"/>
          </p:nvPr>
        </p:nvSpPr>
        <p:spPr/>
        <p:txBody>
          <a:bodyPr/>
          <a:lstStyle>
            <a:extLst/>
          </a:lstStyle>
          <a:p>
            <a:fld id="{6F42FDE4-A7DD-41A7-A0A6-9B649FB43336}" type="slidenum">
              <a:rPr kumimoji="0" lang="en-US" smtClean="0"/>
              <a:pPr/>
              <a:t>‹#›</a:t>
            </a:fld>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564CF2E0-CCC4-4E1E-9902-C3C36AB3FDA4}" type="datetimeFigureOut">
              <a:rPr lang="en-US" smtClean="0"/>
              <a:pPr/>
              <a:t>11/13/2012</a:t>
            </a:fld>
            <a:endParaRPr lang="en-US"/>
          </a:p>
        </p:txBody>
      </p:sp>
      <p:sp>
        <p:nvSpPr>
          <p:cNvPr id="8" name="Footer Placeholder 7"/>
          <p:cNvSpPr>
            <a:spLocks noGrp="1"/>
          </p:cNvSpPr>
          <p:nvPr>
            <p:ph type="ftr" sz="quarter" idx="11"/>
          </p:nvPr>
        </p:nvSpPr>
        <p:spPr/>
        <p:txBody>
          <a:bodyPr/>
          <a:lstStyle>
            <a:extLst/>
          </a:lstStyle>
          <a:p>
            <a:endParaRPr kumimoji="0" lang="en-US"/>
          </a:p>
        </p:txBody>
      </p:sp>
      <p:sp>
        <p:nvSpPr>
          <p:cNvPr id="9" name="Slide Number Placeholder 8"/>
          <p:cNvSpPr>
            <a:spLocks noGrp="1"/>
          </p:cNvSpPr>
          <p:nvPr>
            <p:ph type="sldNum" sz="quarter" idx="12"/>
          </p:nvPr>
        </p:nvSpPr>
        <p:spPr/>
        <p:txBody>
          <a:bodyPr/>
          <a:lstStyle>
            <a:extLst/>
          </a:lstStyle>
          <a:p>
            <a:fld id="{6F42FDE4-A7DD-41A7-A0A6-9B649FB43336}" type="slidenum">
              <a:rPr kumimoji="0" lang="en-US" smtClean="0"/>
              <a:pPr/>
              <a:t>‹#›</a:t>
            </a:fld>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564CF2E0-CCC4-4E1E-9902-C3C36AB3FDA4}" type="datetimeFigureOut">
              <a:rPr lang="en-US" smtClean="0"/>
              <a:pPr/>
              <a:t>11/13/2012</a:t>
            </a:fld>
            <a:endParaRPr lang="en-US"/>
          </a:p>
        </p:txBody>
      </p:sp>
      <p:sp>
        <p:nvSpPr>
          <p:cNvPr id="4" name="Footer Placeholder 3"/>
          <p:cNvSpPr>
            <a:spLocks noGrp="1"/>
          </p:cNvSpPr>
          <p:nvPr>
            <p:ph type="ftr" sz="quarter" idx="11"/>
          </p:nvPr>
        </p:nvSpPr>
        <p:spPr/>
        <p:txBody>
          <a:bodyPr/>
          <a:lstStyle>
            <a:extLst/>
          </a:lstStyle>
          <a:p>
            <a:endParaRPr kumimoji="0" lang="en-US"/>
          </a:p>
        </p:txBody>
      </p:sp>
      <p:sp>
        <p:nvSpPr>
          <p:cNvPr id="5" name="Slide Number Placeholder 4"/>
          <p:cNvSpPr>
            <a:spLocks noGrp="1"/>
          </p:cNvSpPr>
          <p:nvPr>
            <p:ph type="sldNum" sz="quarter" idx="12"/>
          </p:nvPr>
        </p:nvSpPr>
        <p:spPr/>
        <p:txBody>
          <a:bodyPr/>
          <a:lstStyle>
            <a:extLst/>
          </a:lstStyle>
          <a:p>
            <a:fld id="{6F42FDE4-A7DD-41A7-A0A6-9B649FB43336}" type="slidenum">
              <a:rPr kumimoji="0" lang="en-US" smtClean="0"/>
              <a:pPr/>
              <a:t>‹#›</a:t>
            </a:fld>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564CF2E0-CCC4-4E1E-9902-C3C36AB3FDA4}" type="datetimeFigureOut">
              <a:rPr lang="en-US" smtClean="0"/>
              <a:pPr/>
              <a:t>11/13/2012</a:t>
            </a:fld>
            <a:endParaRPr lang="en-US"/>
          </a:p>
        </p:txBody>
      </p:sp>
      <p:sp>
        <p:nvSpPr>
          <p:cNvPr id="3" name="Footer Placeholder 2"/>
          <p:cNvSpPr>
            <a:spLocks noGrp="1"/>
          </p:cNvSpPr>
          <p:nvPr>
            <p:ph type="ftr" sz="quarter" idx="11"/>
          </p:nvPr>
        </p:nvSpPr>
        <p:spPr/>
        <p:txBody>
          <a:bodyPr/>
          <a:lstStyle>
            <a:extLst/>
          </a:lstStyle>
          <a:p>
            <a:endParaRPr kumimoji="0" lang="en-US"/>
          </a:p>
        </p:txBody>
      </p:sp>
      <p:sp>
        <p:nvSpPr>
          <p:cNvPr id="4" name="Slide Number Placeholder 3"/>
          <p:cNvSpPr>
            <a:spLocks noGrp="1"/>
          </p:cNvSpPr>
          <p:nvPr>
            <p:ph type="sldNum" sz="quarter" idx="12"/>
          </p:nvPr>
        </p:nvSpPr>
        <p:spPr/>
        <p:txBody>
          <a:bodyPr/>
          <a:lstStyle>
            <a:extLst/>
          </a:lstStyle>
          <a:p>
            <a:fld id="{6F42FDE4-A7DD-41A7-A0A6-9B649FB43336}" type="slidenum">
              <a:rPr kumimoji="0" lang="en-US" smtClean="0"/>
              <a:pPr/>
              <a:t>‹#›</a:t>
            </a:fld>
            <a:endParaRPr kumimoji="0"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564CF2E0-CCC4-4E1E-9902-C3C36AB3FDA4}" type="datetimeFigureOut">
              <a:rPr lang="en-US" smtClean="0"/>
              <a:pPr/>
              <a:t>11/13/2012</a:t>
            </a:fld>
            <a:endParaRPr lang="en-US"/>
          </a:p>
        </p:txBody>
      </p:sp>
      <p:sp>
        <p:nvSpPr>
          <p:cNvPr id="6" name="Footer Placeholder 5"/>
          <p:cNvSpPr>
            <a:spLocks noGrp="1"/>
          </p:cNvSpPr>
          <p:nvPr>
            <p:ph type="ftr" sz="quarter" idx="11"/>
          </p:nvPr>
        </p:nvSpPr>
        <p:spPr/>
        <p:txBody>
          <a:bodyPr/>
          <a:lstStyle>
            <a:extLst/>
          </a:lstStyle>
          <a:p>
            <a:endParaRPr kumimoji="0" lang="en-US"/>
          </a:p>
        </p:txBody>
      </p:sp>
      <p:sp>
        <p:nvSpPr>
          <p:cNvPr id="7" name="Slide Number Placeholder 6"/>
          <p:cNvSpPr>
            <a:spLocks noGrp="1"/>
          </p:cNvSpPr>
          <p:nvPr>
            <p:ph type="sldNum" sz="quarter" idx="12"/>
          </p:nvPr>
        </p:nvSpPr>
        <p:spPr/>
        <p:txBody>
          <a:bodyPr/>
          <a:lstStyle>
            <a:extLst/>
          </a:lstStyle>
          <a:p>
            <a:fld id="{6F42FDE4-A7DD-41A7-A0A6-9B649FB43336}" type="slidenum">
              <a:rPr kumimoji="0" lang="en-US" smtClean="0"/>
              <a:pPr/>
              <a:t>‹#›</a:t>
            </a:fld>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564CF2E0-CCC4-4E1E-9902-C3C36AB3FDA4}" type="datetimeFigureOut">
              <a:rPr lang="en-US" smtClean="0"/>
              <a:pPr/>
              <a:t>11/13/2012</a:t>
            </a:fld>
            <a:endParaRPr lang="en-US"/>
          </a:p>
        </p:txBody>
      </p:sp>
      <p:sp>
        <p:nvSpPr>
          <p:cNvPr id="6" name="Footer Placeholder 5"/>
          <p:cNvSpPr>
            <a:spLocks noGrp="1"/>
          </p:cNvSpPr>
          <p:nvPr>
            <p:ph type="ftr" sz="quarter" idx="11"/>
          </p:nvPr>
        </p:nvSpPr>
        <p:spPr/>
        <p:txBody>
          <a:bodyPr/>
          <a:lstStyle>
            <a:extLst/>
          </a:lstStyle>
          <a:p>
            <a:endParaRPr kumimoji="0" lang="en-US" dirty="0"/>
          </a:p>
        </p:txBody>
      </p:sp>
      <p:sp>
        <p:nvSpPr>
          <p:cNvPr id="7" name="Slide Number Placeholder 6"/>
          <p:cNvSpPr>
            <a:spLocks noGrp="1"/>
          </p:cNvSpPr>
          <p:nvPr>
            <p:ph type="sldNum" sz="quarter" idx="12"/>
          </p:nvPr>
        </p:nvSpPr>
        <p:spPr/>
        <p:txBody>
          <a:bodyPr/>
          <a:lstStyle>
            <a:extLst/>
          </a:lstStyle>
          <a:p>
            <a:fld id="{6F42FDE4-A7DD-41A7-A0A6-9B649FB43336}" type="slidenum">
              <a:rPr kumimoji="0" lang="en-US" smtClean="0"/>
              <a:pPr/>
              <a:t>‹#›</a:t>
            </a:fld>
            <a:endParaRPr kumimoji="0" lang="en-US" dirty="0"/>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pPr algn="r" eaLnBrk="1" latinLnBrk="0" hangingPunct="1"/>
            <a:fld id="{564CF2E0-CCC4-4E1E-9902-C3C36AB3FDA4}" type="datetimeFigureOut">
              <a:rPr lang="en-US" smtClean="0"/>
              <a:pPr algn="r" eaLnBrk="1" latinLnBrk="0" hangingPunct="1"/>
              <a:t>11/13/2012</a:t>
            </a:fld>
            <a:endParaRPr lang="en-US" sz="1400" dirty="0">
              <a:solidFill>
                <a:schemeClr val="tx2"/>
              </a:solidFill>
            </a:endParaRPr>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kumimoji="0" lang="en-US" sz="1400" dirty="0">
              <a:solidFill>
                <a:schemeClr val="tx2"/>
              </a:solidFill>
            </a:endParaRPr>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pPr algn="ctr" eaLnBrk="1" latinLnBrk="0" hangingPunct="1"/>
            <a:fld id="{6F42FDE4-A7DD-41A7-A0A6-9B649FB43336}" type="slidenum">
              <a:rPr kumimoji="0" lang="en-US" smtClean="0"/>
              <a:pPr algn="ctr" eaLnBrk="1" latinLnBrk="0" hangingPunct="1"/>
              <a:t>‹#›</a:t>
            </a:fld>
            <a:endParaRPr kumimoji="0" lang="en-US" sz="1400" dirty="0">
              <a:solidFill>
                <a:srgbClr val="FFFFFF"/>
              </a:solidFill>
              <a:latin typeface="+mj-lt"/>
              <a:ea typeface="+mj-ea"/>
              <a:cs typeface="+mj-cs"/>
            </a:endParaRPr>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23.xml"/><Relationship Id="rId1" Type="http://schemas.openxmlformats.org/officeDocument/2006/relationships/slideLayout" Target="../slideLayouts/slideLayout2.xml"/><Relationship Id="rId4" Type="http://schemas.openxmlformats.org/officeDocument/2006/relationships/image" Target="../media/image5.emf"/></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3"/>
          <p:cNvSpPr>
            <a:spLocks noGrp="1"/>
          </p:cNvSpPr>
          <p:nvPr>
            <p:ph type="ctrTitle"/>
          </p:nvPr>
        </p:nvSpPr>
        <p:spPr>
          <a:xfrm>
            <a:off x="990600" y="1447800"/>
            <a:ext cx="7924800" cy="2057400"/>
          </a:xfrm>
        </p:spPr>
        <p:txBody>
          <a:bodyPr>
            <a:normAutofit/>
          </a:bodyPr>
          <a:lstStyle/>
          <a:p>
            <a:pPr eaLnBrk="1" hangingPunct="1"/>
            <a:r>
              <a:rPr lang="en-US" dirty="0" smtClean="0">
                <a:cs typeface="Arial" charset="0"/>
              </a:rPr>
              <a:t>Measuring Teachers’ Use of Standards-based Instructional Materials</a:t>
            </a:r>
          </a:p>
        </p:txBody>
      </p:sp>
      <p:sp>
        <p:nvSpPr>
          <p:cNvPr id="3075" name="Subtitle 4"/>
          <p:cNvSpPr>
            <a:spLocks noGrp="1"/>
          </p:cNvSpPr>
          <p:nvPr>
            <p:ph type="subTitle" idx="1"/>
          </p:nvPr>
        </p:nvSpPr>
        <p:spPr>
          <a:xfrm>
            <a:off x="1066800" y="3657600"/>
            <a:ext cx="6400800" cy="2057400"/>
          </a:xfrm>
        </p:spPr>
        <p:txBody>
          <a:bodyPr>
            <a:normAutofit/>
          </a:bodyPr>
          <a:lstStyle/>
          <a:p>
            <a:pPr eaLnBrk="1" hangingPunct="1"/>
            <a:r>
              <a:rPr lang="en-US" sz="3600" dirty="0" smtClean="0">
                <a:solidFill>
                  <a:srgbClr val="898989"/>
                </a:solidFill>
                <a:cs typeface="Arial" charset="0"/>
              </a:rPr>
              <a:t>Karen D. King</a:t>
            </a:r>
          </a:p>
          <a:p>
            <a:pPr eaLnBrk="1" hangingPunct="1"/>
            <a:endParaRPr lang="en-US" dirty="0">
              <a:solidFill>
                <a:srgbClr val="898989"/>
              </a:solidFill>
              <a:cs typeface="Arial" charset="0"/>
            </a:endParaRPr>
          </a:p>
          <a:p>
            <a:r>
              <a:rPr lang="en-US" sz="1200" dirty="0">
                <a:solidFill>
                  <a:schemeClr val="tx1"/>
                </a:solidFill>
              </a:rPr>
              <a:t>This material is based upon work supported by the National Science Foundation under Grant No. DRL-0732184. Any opinions, findings, and conclusions or recommendations expressed in this material are those of the authors and do not necessarily reflect the views of the National Science Foundation</a:t>
            </a:r>
            <a:endParaRPr lang="en-US" sz="1200" i="1" dirty="0"/>
          </a:p>
          <a:p>
            <a:pPr eaLnBrk="1" hangingPunct="1"/>
            <a:endParaRPr lang="en-US" dirty="0" smtClean="0">
              <a:solidFill>
                <a:srgbClr val="898989"/>
              </a:solidFill>
              <a:cs typeface="Arial"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normAutofit/>
          </a:bodyPr>
          <a:lstStyle/>
          <a:p>
            <a:pPr eaLnBrk="1" hangingPunct="1"/>
            <a:r>
              <a:rPr lang="en-US" smtClean="0"/>
              <a:t>Surveys of Enacted Curriculum</a:t>
            </a:r>
          </a:p>
        </p:txBody>
      </p:sp>
      <p:sp>
        <p:nvSpPr>
          <p:cNvPr id="13315" name="Content Placeholder 2"/>
          <p:cNvSpPr>
            <a:spLocks noGrp="1"/>
          </p:cNvSpPr>
          <p:nvPr>
            <p:ph idx="1"/>
          </p:nvPr>
        </p:nvSpPr>
        <p:spPr/>
        <p:txBody>
          <a:bodyPr>
            <a:normAutofit fontScale="92500" lnSpcReduction="20000"/>
          </a:bodyPr>
          <a:lstStyle/>
          <a:p>
            <a:pPr eaLnBrk="1" hangingPunct="1"/>
            <a:r>
              <a:rPr lang="en-US" dirty="0" smtClean="0"/>
              <a:t>Demographic information on the teacher, teacher qualifications, and professional development experiences</a:t>
            </a:r>
          </a:p>
          <a:p>
            <a:pPr eaLnBrk="1" hangingPunct="1"/>
            <a:r>
              <a:rPr lang="en-US" dirty="0" smtClean="0"/>
              <a:t>Information on the teachers’ instructional practices</a:t>
            </a:r>
          </a:p>
          <a:p>
            <a:pPr eaLnBrk="1" hangingPunct="1"/>
            <a:r>
              <a:rPr lang="en-US" dirty="0" smtClean="0"/>
              <a:t>Information on the content and cognitive demand of the instruction</a:t>
            </a:r>
          </a:p>
          <a:p>
            <a:pPr eaLnBrk="1" hangingPunct="1"/>
            <a:r>
              <a:rPr lang="en-US" dirty="0" smtClean="0"/>
              <a:t>To ensure accurate responses, we conducted a professional development session on assessing the cognitive demand of tasks for students prior to teachers completing the survey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3315">
                                            <p:txEl>
                                              <p:pRg st="0" end="0"/>
                                            </p:txEl>
                                          </p:spTgt>
                                        </p:tgtEl>
                                        <p:attrNameLst>
                                          <p:attrName>style.visibility</p:attrName>
                                        </p:attrNameLst>
                                      </p:cBhvr>
                                      <p:to>
                                        <p:strVal val="visible"/>
                                      </p:to>
                                    </p:set>
                                    <p:anim calcmode="lin" valueType="num">
                                      <p:cBhvr additive="base">
                                        <p:cTn id="7" dur="500" fill="hold"/>
                                        <p:tgtEl>
                                          <p:spTgt spid="1331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331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3315">
                                            <p:txEl>
                                              <p:pRg st="1" end="1"/>
                                            </p:txEl>
                                          </p:spTgt>
                                        </p:tgtEl>
                                        <p:attrNameLst>
                                          <p:attrName>style.visibility</p:attrName>
                                        </p:attrNameLst>
                                      </p:cBhvr>
                                      <p:to>
                                        <p:strVal val="visible"/>
                                      </p:to>
                                    </p:set>
                                    <p:anim calcmode="lin" valueType="num">
                                      <p:cBhvr additive="base">
                                        <p:cTn id="13" dur="500" fill="hold"/>
                                        <p:tgtEl>
                                          <p:spTgt spid="1331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331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3315">
                                            <p:txEl>
                                              <p:pRg st="2" end="2"/>
                                            </p:txEl>
                                          </p:spTgt>
                                        </p:tgtEl>
                                        <p:attrNameLst>
                                          <p:attrName>style.visibility</p:attrName>
                                        </p:attrNameLst>
                                      </p:cBhvr>
                                      <p:to>
                                        <p:strVal val="visible"/>
                                      </p:to>
                                    </p:set>
                                    <p:anim calcmode="lin" valueType="num">
                                      <p:cBhvr additive="base">
                                        <p:cTn id="19" dur="500" fill="hold"/>
                                        <p:tgtEl>
                                          <p:spTgt spid="13315">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331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3315">
                                            <p:txEl>
                                              <p:pRg st="3" end="3"/>
                                            </p:txEl>
                                          </p:spTgt>
                                        </p:tgtEl>
                                        <p:attrNameLst>
                                          <p:attrName>style.visibility</p:attrName>
                                        </p:attrNameLst>
                                      </p:cBhvr>
                                      <p:to>
                                        <p:strVal val="visible"/>
                                      </p:to>
                                    </p:set>
                                    <p:anim calcmode="lin" valueType="num">
                                      <p:cBhvr additive="base">
                                        <p:cTn id="25" dur="500" fill="hold"/>
                                        <p:tgtEl>
                                          <p:spTgt spid="13315">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3315">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5"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SEC Instructional Content Survey</a:t>
            </a:r>
            <a:endParaRPr lang="en-US" dirty="0"/>
          </a:p>
        </p:txBody>
      </p:sp>
      <p:sp>
        <p:nvSpPr>
          <p:cNvPr id="3" name="Content Placeholder 2"/>
          <p:cNvSpPr>
            <a:spLocks noGrp="1"/>
          </p:cNvSpPr>
          <p:nvPr>
            <p:ph idx="1"/>
          </p:nvPr>
        </p:nvSpPr>
        <p:spPr/>
        <p:txBody>
          <a:bodyPr>
            <a:normAutofit fontScale="77500" lnSpcReduction="20000"/>
          </a:bodyPr>
          <a:lstStyle/>
          <a:p>
            <a:r>
              <a:rPr lang="en-US" u="sng" dirty="0" smtClean="0"/>
              <a:t>Time on Topic</a:t>
            </a:r>
            <a:r>
              <a:rPr lang="en-US" dirty="0" smtClean="0"/>
              <a:t> For 188 content areas ranging from number to advanced algebra, the SEC-IC asks what proportion of time is spent teaching the topic</a:t>
            </a:r>
          </a:p>
          <a:p>
            <a:r>
              <a:rPr lang="en-US" u="sng" dirty="0" smtClean="0"/>
              <a:t>Emphasis </a:t>
            </a:r>
            <a:r>
              <a:rPr lang="en-US" dirty="0" smtClean="0"/>
              <a:t>For each content area that the teacher indicates he or she teaches, the SEC-IC asks what proportion of time spent teaching the topic was spent at 5 levels of cognitive demand</a:t>
            </a:r>
          </a:p>
          <a:p>
            <a:pPr lvl="1"/>
            <a:r>
              <a:rPr lang="en-US" dirty="0" smtClean="0"/>
              <a:t>Memorize facts, perform procedures, demonstrate understanding, conjecture/generalize/prove, solve non-routine problems/make connections </a:t>
            </a:r>
          </a:p>
          <a:p>
            <a:r>
              <a:rPr lang="en-US" dirty="0" smtClean="0"/>
              <a:t>Prior to survey administration, teachers participated in professional development to ensure that the meanings for each was established and common</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additive="base">
                                        <p:cTn id="2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pPr eaLnBrk="1" hangingPunct="1"/>
            <a:r>
              <a:rPr lang="en-US" smtClean="0"/>
              <a:t>CMP Implementation Survey</a:t>
            </a:r>
          </a:p>
        </p:txBody>
      </p:sp>
      <p:sp>
        <p:nvSpPr>
          <p:cNvPr id="14339" name="Content Placeholder 2"/>
          <p:cNvSpPr>
            <a:spLocks noGrp="1"/>
          </p:cNvSpPr>
          <p:nvPr>
            <p:ph idx="1"/>
          </p:nvPr>
        </p:nvSpPr>
        <p:spPr/>
        <p:txBody>
          <a:bodyPr/>
          <a:lstStyle/>
          <a:p>
            <a:pPr eaLnBrk="1" hangingPunct="1"/>
            <a:r>
              <a:rPr lang="en-US" sz="3200" dirty="0" smtClean="0"/>
              <a:t>Background information on teachers’ experiences with CMP</a:t>
            </a:r>
          </a:p>
          <a:p>
            <a:pPr eaLnBrk="1" hangingPunct="1"/>
            <a:r>
              <a:rPr lang="en-US" sz="3200" dirty="0" smtClean="0"/>
              <a:t>General questions about the teachers’ use of other materials and context of teaching</a:t>
            </a:r>
          </a:p>
          <a:p>
            <a:pPr eaLnBrk="1" hangingPunct="1"/>
            <a:r>
              <a:rPr lang="en-US" sz="3200" dirty="0" smtClean="0"/>
              <a:t>For each lesson organized by units, we asked teachers to describe their use of each lesson in the textbook with the following instruction: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4339">
                                            <p:txEl>
                                              <p:pRg st="0" end="0"/>
                                            </p:txEl>
                                          </p:spTgt>
                                        </p:tgtEl>
                                        <p:attrNameLst>
                                          <p:attrName>style.visibility</p:attrName>
                                        </p:attrNameLst>
                                      </p:cBhvr>
                                      <p:to>
                                        <p:strVal val="visible"/>
                                      </p:to>
                                    </p:set>
                                    <p:animEffect transition="in" filter="fade">
                                      <p:cBhvr>
                                        <p:cTn id="7" dur="500"/>
                                        <p:tgtEl>
                                          <p:spTgt spid="1433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4339">
                                            <p:txEl>
                                              <p:pRg st="1" end="1"/>
                                            </p:txEl>
                                          </p:spTgt>
                                        </p:tgtEl>
                                        <p:attrNameLst>
                                          <p:attrName>style.visibility</p:attrName>
                                        </p:attrNameLst>
                                      </p:cBhvr>
                                      <p:to>
                                        <p:strVal val="visible"/>
                                      </p:to>
                                    </p:set>
                                    <p:animEffect transition="in" filter="fade">
                                      <p:cBhvr>
                                        <p:cTn id="12" dur="500"/>
                                        <p:tgtEl>
                                          <p:spTgt spid="1433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4339">
                                            <p:txEl>
                                              <p:pRg st="2" end="2"/>
                                            </p:txEl>
                                          </p:spTgt>
                                        </p:tgtEl>
                                        <p:attrNameLst>
                                          <p:attrName>style.visibility</p:attrName>
                                        </p:attrNameLst>
                                      </p:cBhvr>
                                      <p:to>
                                        <p:strVal val="visible"/>
                                      </p:to>
                                    </p:set>
                                    <p:animEffect transition="in" filter="fade">
                                      <p:cBhvr>
                                        <p:cTn id="17" dur="500"/>
                                        <p:tgtEl>
                                          <p:spTgt spid="1433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9"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457200" y="152400"/>
            <a:ext cx="8229600" cy="762000"/>
          </a:xfrm>
        </p:spPr>
        <p:txBody>
          <a:bodyPr>
            <a:noAutofit/>
          </a:bodyPr>
          <a:lstStyle/>
          <a:p>
            <a:pPr eaLnBrk="1" hangingPunct="1"/>
            <a:r>
              <a:rPr lang="en-US" sz="3600" dirty="0" smtClean="0"/>
              <a:t>To answer the following questions, use the following definitions of textbook use</a:t>
            </a:r>
          </a:p>
        </p:txBody>
      </p:sp>
      <p:sp>
        <p:nvSpPr>
          <p:cNvPr id="15363" name="Content Placeholder 2"/>
          <p:cNvSpPr>
            <a:spLocks noGrp="1"/>
          </p:cNvSpPr>
          <p:nvPr>
            <p:ph idx="1"/>
          </p:nvPr>
        </p:nvSpPr>
        <p:spPr>
          <a:xfrm>
            <a:off x="1066800" y="1371600"/>
            <a:ext cx="7620000" cy="4343400"/>
          </a:xfrm>
        </p:spPr>
        <p:txBody>
          <a:bodyPr>
            <a:normAutofit fontScale="92500"/>
          </a:bodyPr>
          <a:lstStyle/>
          <a:p>
            <a:pPr eaLnBrk="1" hangingPunct="1"/>
            <a:r>
              <a:rPr lang="en-US" sz="1800" b="1" smtClean="0"/>
              <a:t>Use without modification</a:t>
            </a:r>
            <a:r>
              <a:rPr lang="en-US" sz="1800" smtClean="0"/>
              <a:t> – Follows the outline of the lesson as described in the teachers’ materials. No changes are made to the task and the structure of the lesson follows the Launch, Explore, Summarize routine described in the CMP materials. The goals and objectives of the lesson remain the same.</a:t>
            </a:r>
          </a:p>
          <a:p>
            <a:pPr eaLnBrk="1" hangingPunct="1"/>
            <a:r>
              <a:rPr lang="en-US" sz="1800" b="1" smtClean="0"/>
              <a:t>Use with adaptation</a:t>
            </a:r>
            <a:r>
              <a:rPr lang="en-US" sz="1800" smtClean="0"/>
              <a:t> – Follows the outline of the lesson as described in the teachers’ materials with changes made to the task, but not the structure of the lesson. The goals and objectives of the lesson remain the same. The structure of the lesson follows the Launch, Explore, Summarize routine described in the CMP materials, but the task is modified in one of several ways</a:t>
            </a:r>
          </a:p>
          <a:p>
            <a:pPr eaLnBrk="1" hangingPunct="1"/>
            <a:r>
              <a:rPr lang="en-US" sz="1800" b="1" smtClean="0"/>
              <a:t>Use as a one of many resources </a:t>
            </a:r>
            <a:r>
              <a:rPr lang="en-US" sz="1800" smtClean="0"/>
              <a:t>– Takes tasks from the materials but uses them to create own lesson with own lesson structure. </a:t>
            </a:r>
          </a:p>
          <a:p>
            <a:pPr eaLnBrk="1" hangingPunct="1"/>
            <a:r>
              <a:rPr lang="en-US" sz="1800" b="1" smtClean="0"/>
              <a:t>Replace</a:t>
            </a:r>
            <a:r>
              <a:rPr lang="en-US" sz="1800" smtClean="0"/>
              <a:t> – Does not use the materials but takes tasks or lessons from other materials to teach the goals and objectives of the lesson. </a:t>
            </a:r>
          </a:p>
          <a:p>
            <a:pPr eaLnBrk="1" hangingPunct="1"/>
            <a:r>
              <a:rPr lang="en-US" sz="1800" b="1" smtClean="0"/>
              <a:t>Does not use</a:t>
            </a:r>
            <a:r>
              <a:rPr lang="en-US" sz="1800" smtClean="0"/>
              <a:t> – Does not use any materials to teach the goals and objectives of the lesson.</a:t>
            </a:r>
          </a:p>
          <a:p>
            <a:pPr eaLnBrk="1" hangingPunct="1"/>
            <a:endParaRPr lang="en-US" sz="1800" smtClean="0"/>
          </a:p>
          <a:p>
            <a:pPr eaLnBrk="1" hangingPunct="1"/>
            <a:endParaRPr lang="en-US" sz="180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457200" y="152400"/>
            <a:ext cx="8229600" cy="1600200"/>
          </a:xfrm>
        </p:spPr>
        <p:txBody>
          <a:bodyPr>
            <a:normAutofit fontScale="90000"/>
          </a:bodyPr>
          <a:lstStyle/>
          <a:p>
            <a:pPr eaLnBrk="1" hangingPunct="1"/>
            <a:r>
              <a:rPr lang="en-US" dirty="0" smtClean="0"/>
              <a:t>Alignment of NJ ASK to New Jersey Mathematics Standards and Instructional Materials</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425931001"/>
              </p:ext>
            </p:extLst>
          </p:nvPr>
        </p:nvGraphicFramePr>
        <p:xfrm>
          <a:off x="838200" y="2286000"/>
          <a:ext cx="7783388" cy="2116836"/>
        </p:xfrm>
        <a:graphic>
          <a:graphicData uri="http://schemas.openxmlformats.org/drawingml/2006/table">
            <a:tbl>
              <a:tblPr/>
              <a:tblGrid>
                <a:gridCol w="1855640"/>
                <a:gridCol w="2300909"/>
                <a:gridCol w="3418341"/>
                <a:gridCol w="208498"/>
              </a:tblGrid>
              <a:tr h="1058418">
                <a:tc>
                  <a:txBody>
                    <a:bodyPr/>
                    <a:lstStyle/>
                    <a:p>
                      <a:pPr marL="0" marR="0" algn="ctr">
                        <a:lnSpc>
                          <a:spcPct val="115000"/>
                        </a:lnSpc>
                        <a:spcBef>
                          <a:spcPts val="0"/>
                        </a:spcBef>
                        <a:spcAft>
                          <a:spcPts val="0"/>
                        </a:spcAft>
                      </a:pPr>
                      <a:r>
                        <a:rPr lang="en-US" sz="2000" spc="50" dirty="0">
                          <a:latin typeface="Times New Roman"/>
                          <a:ea typeface="Calibri"/>
                          <a:cs typeface="Times New Roman"/>
                        </a:rPr>
                        <a:t>NJASK</a:t>
                      </a:r>
                      <a:endParaRPr lang="en-US" sz="1800" dirty="0">
                        <a:latin typeface="Calibri"/>
                        <a:ea typeface="Calibri"/>
                        <a:cs typeface="Times New Roman"/>
                      </a:endParaRPr>
                    </a:p>
                    <a:p>
                      <a:pPr marL="0" marR="0" algn="ctr">
                        <a:lnSpc>
                          <a:spcPct val="115000"/>
                        </a:lnSpc>
                        <a:spcBef>
                          <a:spcPts val="0"/>
                        </a:spcBef>
                        <a:spcAft>
                          <a:spcPts val="0"/>
                        </a:spcAft>
                      </a:pPr>
                      <a:r>
                        <a:rPr lang="en-US" sz="2000" spc="50" dirty="0">
                          <a:latin typeface="Times New Roman"/>
                          <a:ea typeface="Calibri"/>
                          <a:cs typeface="Times New Roman"/>
                        </a:rPr>
                        <a:t>2009</a:t>
                      </a:r>
                      <a:endParaRPr lang="en-US" sz="1800" dirty="0">
                        <a:latin typeface="Calibri"/>
                        <a:ea typeface="Calibri"/>
                        <a:cs typeface="Times New Roman"/>
                      </a:endParaRPr>
                    </a:p>
                  </a:txBody>
                  <a:tcPr marL="115045" marR="115045"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spc="50">
                          <a:latin typeface="Times New Roman"/>
                          <a:ea typeface="Calibri"/>
                          <a:cs typeface="Times New Roman"/>
                        </a:rPr>
                        <a:t>State Mathematics Standards</a:t>
                      </a:r>
                      <a:endParaRPr lang="en-US" sz="1800">
                        <a:latin typeface="Calibri"/>
                        <a:ea typeface="Calibri"/>
                        <a:cs typeface="Times New Roman"/>
                      </a:endParaRPr>
                    </a:p>
                  </a:txBody>
                  <a:tcPr marL="115045" marR="115045"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algn="ctr">
                        <a:lnSpc>
                          <a:spcPct val="115000"/>
                        </a:lnSpc>
                        <a:spcBef>
                          <a:spcPts val="0"/>
                        </a:spcBef>
                        <a:spcAft>
                          <a:spcPts val="0"/>
                        </a:spcAft>
                      </a:pPr>
                      <a:r>
                        <a:rPr lang="en-US" sz="2000" i="1" spc="50">
                          <a:latin typeface="Times New Roman"/>
                          <a:ea typeface="Calibri"/>
                          <a:cs typeface="Times New Roman"/>
                        </a:rPr>
                        <a:t>Connected Mathematics 2</a:t>
                      </a:r>
                      <a:r>
                        <a:rPr lang="en-US" sz="2000" spc="50">
                          <a:latin typeface="Times New Roman"/>
                          <a:ea typeface="Calibri"/>
                          <a:cs typeface="Times New Roman"/>
                        </a:rPr>
                        <a:t> Instructional Materials</a:t>
                      </a:r>
                      <a:endParaRPr lang="en-US" sz="1800">
                        <a:latin typeface="Calibri"/>
                        <a:ea typeface="Calibri"/>
                        <a:cs typeface="Times New Roman"/>
                      </a:endParaRPr>
                    </a:p>
                  </a:txBody>
                  <a:tcPr marL="115045" marR="115045"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r>
              <a:tr h="352806">
                <a:tc>
                  <a:txBody>
                    <a:bodyPr/>
                    <a:lstStyle/>
                    <a:p>
                      <a:pPr marL="0" marR="0" algn="ctr">
                        <a:lnSpc>
                          <a:spcPct val="115000"/>
                        </a:lnSpc>
                        <a:spcBef>
                          <a:spcPts val="0"/>
                        </a:spcBef>
                        <a:spcAft>
                          <a:spcPts val="0"/>
                        </a:spcAft>
                      </a:pPr>
                      <a:r>
                        <a:rPr lang="en-US" sz="2000" spc="50" dirty="0">
                          <a:latin typeface="Times New Roman"/>
                          <a:ea typeface="Calibri"/>
                          <a:cs typeface="Times New Roman"/>
                        </a:rPr>
                        <a:t>Grade 6</a:t>
                      </a:r>
                      <a:endParaRPr lang="en-US" sz="1800" dirty="0">
                        <a:latin typeface="Calibri"/>
                        <a:ea typeface="Calibri"/>
                        <a:cs typeface="Times New Roman"/>
                      </a:endParaRPr>
                    </a:p>
                  </a:txBody>
                  <a:tcPr marL="115045" marR="115045"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spc="50">
                          <a:latin typeface="Times New Roman"/>
                          <a:ea typeface="Calibri"/>
                          <a:cs typeface="Times New Roman"/>
                        </a:rPr>
                        <a:t>.29</a:t>
                      </a:r>
                      <a:endParaRPr lang="en-US" sz="1800">
                        <a:latin typeface="Calibri"/>
                        <a:ea typeface="Calibri"/>
                        <a:cs typeface="Times New Roman"/>
                      </a:endParaRPr>
                    </a:p>
                  </a:txBody>
                  <a:tcPr marL="115045" marR="115045"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spc="50" dirty="0">
                          <a:latin typeface="Times New Roman"/>
                          <a:ea typeface="Calibri"/>
                          <a:cs typeface="Times New Roman"/>
                        </a:rPr>
                        <a:t>.</a:t>
                      </a:r>
                      <a:r>
                        <a:rPr lang="en-US" sz="2000" spc="50" dirty="0" smtClean="0">
                          <a:latin typeface="Times New Roman"/>
                          <a:ea typeface="Calibri"/>
                          <a:cs typeface="Times New Roman"/>
                        </a:rPr>
                        <a:t>21</a:t>
                      </a:r>
                      <a:r>
                        <a:rPr lang="en-US" sz="2000" spc="50" baseline="30000" dirty="0" smtClean="0">
                          <a:latin typeface="Times New Roman"/>
                          <a:ea typeface="Calibri"/>
                          <a:cs typeface="Times New Roman"/>
                        </a:rPr>
                        <a:t>*</a:t>
                      </a:r>
                      <a:endParaRPr lang="en-US" sz="1800" dirty="0">
                        <a:latin typeface="Calibri"/>
                        <a:ea typeface="Calibri"/>
                        <a:cs typeface="Times New Roman"/>
                      </a:endParaRPr>
                    </a:p>
                  </a:txBody>
                  <a:tcPr marL="115045" marR="115045"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800">
                          <a:latin typeface="Calibri"/>
                          <a:ea typeface="Calibri"/>
                          <a:cs typeface="Times New Roman"/>
                        </a:rPr>
                        <a:t> </a:t>
                      </a:r>
                    </a:p>
                  </a:txBody>
                  <a:tcPr marL="0" marR="0" marT="0" marB="0" anchor="ctr">
                    <a:lnL>
                      <a:noFill/>
                    </a:lnL>
                    <a:lnR>
                      <a:noFill/>
                    </a:lnR>
                    <a:lnT w="12700" cap="flat" cmpd="sng" algn="ctr">
                      <a:solidFill>
                        <a:srgbClr val="000000"/>
                      </a:solidFill>
                      <a:prstDash val="solid"/>
                      <a:round/>
                      <a:headEnd type="none" w="med" len="med"/>
                      <a:tailEnd type="none" w="med" len="med"/>
                    </a:lnT>
                    <a:lnB>
                      <a:noFill/>
                    </a:lnB>
                  </a:tcPr>
                </a:tc>
              </a:tr>
              <a:tr h="352806">
                <a:tc>
                  <a:txBody>
                    <a:bodyPr/>
                    <a:lstStyle/>
                    <a:p>
                      <a:pPr marL="0" marR="0" algn="ctr">
                        <a:lnSpc>
                          <a:spcPct val="115000"/>
                        </a:lnSpc>
                        <a:spcBef>
                          <a:spcPts val="0"/>
                        </a:spcBef>
                        <a:spcAft>
                          <a:spcPts val="0"/>
                        </a:spcAft>
                      </a:pPr>
                      <a:r>
                        <a:rPr lang="en-US" sz="2000" spc="50">
                          <a:latin typeface="Times New Roman"/>
                          <a:ea typeface="Calibri"/>
                          <a:cs typeface="Times New Roman"/>
                        </a:rPr>
                        <a:t>Grade 7</a:t>
                      </a:r>
                      <a:endParaRPr lang="en-US" sz="1800">
                        <a:latin typeface="Calibri"/>
                        <a:ea typeface="Calibri"/>
                        <a:cs typeface="Times New Roman"/>
                      </a:endParaRPr>
                    </a:p>
                  </a:txBody>
                  <a:tcPr marL="115045" marR="115045"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spc="50">
                          <a:latin typeface="Times New Roman"/>
                          <a:ea typeface="Calibri"/>
                          <a:cs typeface="Times New Roman"/>
                        </a:rPr>
                        <a:t>.30</a:t>
                      </a:r>
                      <a:endParaRPr lang="en-US" sz="1800">
                        <a:latin typeface="Calibri"/>
                        <a:ea typeface="Calibri"/>
                        <a:cs typeface="Times New Roman"/>
                      </a:endParaRPr>
                    </a:p>
                  </a:txBody>
                  <a:tcPr marL="115045" marR="115045"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spc="50" dirty="0">
                          <a:latin typeface="Times New Roman"/>
                          <a:ea typeface="Calibri"/>
                          <a:cs typeface="Times New Roman"/>
                        </a:rPr>
                        <a:t>.26</a:t>
                      </a:r>
                      <a:endParaRPr lang="en-US" sz="1800" dirty="0">
                        <a:latin typeface="Calibri"/>
                        <a:ea typeface="Calibri"/>
                        <a:cs typeface="Times New Roman"/>
                      </a:endParaRPr>
                    </a:p>
                  </a:txBody>
                  <a:tcPr marL="115045" marR="115045"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800">
                          <a:latin typeface="Calibri"/>
                          <a:ea typeface="Calibri"/>
                          <a:cs typeface="Times New Roman"/>
                        </a:rPr>
                        <a:t> </a:t>
                      </a:r>
                    </a:p>
                  </a:txBody>
                  <a:tcPr marL="0" marR="0" marT="0" marB="0" anchor="ctr">
                    <a:lnL>
                      <a:noFill/>
                    </a:lnL>
                    <a:lnR>
                      <a:noFill/>
                    </a:lnR>
                    <a:lnT>
                      <a:noFill/>
                    </a:lnT>
                    <a:lnB>
                      <a:noFill/>
                    </a:lnB>
                  </a:tcPr>
                </a:tc>
              </a:tr>
              <a:tr h="352806">
                <a:tc>
                  <a:txBody>
                    <a:bodyPr/>
                    <a:lstStyle/>
                    <a:p>
                      <a:pPr marL="0" marR="0" algn="ctr">
                        <a:lnSpc>
                          <a:spcPct val="115000"/>
                        </a:lnSpc>
                        <a:spcBef>
                          <a:spcPts val="0"/>
                        </a:spcBef>
                        <a:spcAft>
                          <a:spcPts val="0"/>
                        </a:spcAft>
                      </a:pPr>
                      <a:r>
                        <a:rPr lang="en-US" sz="2000" spc="50">
                          <a:latin typeface="Times New Roman"/>
                          <a:ea typeface="Calibri"/>
                          <a:cs typeface="Times New Roman"/>
                        </a:rPr>
                        <a:t>Grade 8</a:t>
                      </a:r>
                      <a:endParaRPr lang="en-US" sz="1800">
                        <a:latin typeface="Calibri"/>
                        <a:ea typeface="Calibri"/>
                        <a:cs typeface="Times New Roman"/>
                      </a:endParaRPr>
                    </a:p>
                  </a:txBody>
                  <a:tcPr marL="115045" marR="115045"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spc="50">
                          <a:latin typeface="Times New Roman"/>
                          <a:ea typeface="Calibri"/>
                          <a:cs typeface="Times New Roman"/>
                        </a:rPr>
                        <a:t>.30</a:t>
                      </a:r>
                      <a:endParaRPr lang="en-US" sz="1800">
                        <a:latin typeface="Calibri"/>
                        <a:ea typeface="Calibri"/>
                        <a:cs typeface="Times New Roman"/>
                      </a:endParaRPr>
                    </a:p>
                  </a:txBody>
                  <a:tcPr marL="115045" marR="115045"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spc="50">
                          <a:latin typeface="Times New Roman"/>
                          <a:ea typeface="Calibri"/>
                          <a:cs typeface="Times New Roman"/>
                        </a:rPr>
                        <a:t>.25</a:t>
                      </a:r>
                      <a:endParaRPr lang="en-US" sz="1800">
                        <a:latin typeface="Calibri"/>
                        <a:ea typeface="Calibri"/>
                        <a:cs typeface="Times New Roman"/>
                      </a:endParaRPr>
                    </a:p>
                  </a:txBody>
                  <a:tcPr marL="115045" marR="115045"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800" dirty="0">
                          <a:latin typeface="Calibri"/>
                          <a:ea typeface="Calibri"/>
                          <a:cs typeface="Times New Roman"/>
                        </a:rPr>
                        <a:t> </a:t>
                      </a:r>
                    </a:p>
                  </a:txBody>
                  <a:tcPr marL="0" marR="0" marT="0" marB="0" anchor="ctr">
                    <a:lnL>
                      <a:noFill/>
                    </a:lnL>
                    <a:lnR>
                      <a:noFill/>
                    </a:lnR>
                    <a:lnT>
                      <a:noFill/>
                    </a:lnT>
                    <a:lnB>
                      <a:noFill/>
                    </a:lnB>
                  </a:tcPr>
                </a:tc>
              </a:tr>
            </a:tbl>
          </a:graphicData>
        </a:graphic>
      </p:graphicFrame>
      <p:sp>
        <p:nvSpPr>
          <p:cNvPr id="5" name="TextBox 4"/>
          <p:cNvSpPr txBox="1"/>
          <p:nvPr/>
        </p:nvSpPr>
        <p:spPr>
          <a:xfrm>
            <a:off x="838200" y="4724400"/>
            <a:ext cx="7543800" cy="1477328"/>
          </a:xfrm>
          <a:prstGeom prst="rect">
            <a:avLst/>
          </a:prstGeom>
          <a:noFill/>
        </p:spPr>
        <p:txBody>
          <a:bodyPr wrap="square" rtlCol="0">
            <a:spAutoFit/>
          </a:bodyPr>
          <a:lstStyle/>
          <a:p>
            <a:r>
              <a:rPr lang="en-US" dirty="0" smtClean="0">
                <a:solidFill>
                  <a:schemeClr val="tx2"/>
                </a:solidFill>
                <a:latin typeface="+mn-lt"/>
              </a:rPr>
              <a:t>Alignment considers both the content and cognitive demand alignment (see Porter, et al., 2008)</a:t>
            </a:r>
            <a:endParaRPr lang="en-US" dirty="0">
              <a:solidFill>
                <a:schemeClr val="tx2"/>
              </a:solidFill>
              <a:latin typeface="+mn-lt"/>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Placeholder 1"/>
          <p:cNvSpPr>
            <a:spLocks noGrp="1"/>
          </p:cNvSpPr>
          <p:nvPr>
            <p:ph type="title"/>
          </p:nvPr>
        </p:nvSpPr>
        <p:spPr/>
        <p:txBody>
          <a:bodyPr/>
          <a:lstStyle/>
          <a:p>
            <a:pPr eaLnBrk="1" hangingPunct="1"/>
            <a:r>
              <a:rPr lang="en-US" sz="4000" smtClean="0">
                <a:cs typeface="Arial" charset="0"/>
              </a:rPr>
              <a:t>Data Analysis</a:t>
            </a:r>
          </a:p>
        </p:txBody>
      </p:sp>
      <p:sp>
        <p:nvSpPr>
          <p:cNvPr id="18435" name="Text Placeholder 2"/>
          <p:cNvSpPr>
            <a:spLocks noGrp="1"/>
          </p:cNvSpPr>
          <p:nvPr>
            <p:ph idx="1"/>
          </p:nvPr>
        </p:nvSpPr>
        <p:spPr/>
        <p:txBody>
          <a:bodyPr>
            <a:normAutofit fontScale="92500" lnSpcReduction="10000"/>
          </a:bodyPr>
          <a:lstStyle/>
          <a:p>
            <a:pPr eaLnBrk="1" hangingPunct="1">
              <a:buFont typeface="Calibri" pitchFamily="34" charset="0"/>
              <a:buChar char="•"/>
            </a:pPr>
            <a:r>
              <a:rPr lang="en-US" sz="3200" dirty="0" smtClean="0">
                <a:cs typeface="Arial" charset="0"/>
              </a:rPr>
              <a:t>Includes 143 teachers and their 2107 students</a:t>
            </a:r>
          </a:p>
          <a:p>
            <a:pPr eaLnBrk="1" hangingPunct="1">
              <a:buFont typeface="Calibri" pitchFamily="34" charset="0"/>
              <a:buChar char="•"/>
            </a:pPr>
            <a:r>
              <a:rPr lang="en-US" sz="3200" dirty="0" smtClean="0">
                <a:cs typeface="Arial" charset="0"/>
              </a:rPr>
              <a:t>Removes teachers we did not have information on: </a:t>
            </a:r>
          </a:p>
          <a:p>
            <a:pPr lvl="1" eaLnBrk="1" hangingPunct="1">
              <a:buFont typeface="Calibri" pitchFamily="34" charset="0"/>
              <a:buChar char="•"/>
            </a:pPr>
            <a:r>
              <a:rPr lang="en-US" sz="2800" dirty="0" smtClean="0">
                <a:cs typeface="Arial" charset="0"/>
              </a:rPr>
              <a:t>their position type (general or special education), </a:t>
            </a:r>
          </a:p>
          <a:p>
            <a:pPr lvl="1" eaLnBrk="1" hangingPunct="1">
              <a:buFont typeface="Calibri" pitchFamily="34" charset="0"/>
              <a:buChar char="•"/>
            </a:pPr>
            <a:r>
              <a:rPr lang="en-US" sz="2800" dirty="0" smtClean="0">
                <a:cs typeface="Arial" charset="0"/>
              </a:rPr>
              <a:t>teachers whose classrooms were comprised of very mobile students</a:t>
            </a:r>
          </a:p>
          <a:p>
            <a:pPr lvl="1" eaLnBrk="1" hangingPunct="1">
              <a:buFont typeface="Calibri" pitchFamily="34" charset="0"/>
              <a:buChar char="•"/>
            </a:pPr>
            <a:r>
              <a:rPr lang="en-US" sz="2800" dirty="0" smtClean="0">
                <a:cs typeface="Arial" charset="0"/>
              </a:rPr>
              <a:t>students for whom we did not have 2008 math scores </a:t>
            </a:r>
          </a:p>
          <a:p>
            <a:pPr>
              <a:buFont typeface="Calibri" pitchFamily="34" charset="0"/>
              <a:buChar char="•"/>
            </a:pPr>
            <a:r>
              <a:rPr lang="en-US" sz="3200" dirty="0" smtClean="0">
                <a:cs typeface="Arial" charset="0"/>
              </a:rPr>
              <a:t>About 1/3 of teachers in the sample were special education teachers</a:t>
            </a:r>
          </a:p>
        </p:txBody>
      </p:sp>
      <p:sp>
        <p:nvSpPr>
          <p:cNvPr id="18436" name="Rectangle 2"/>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p>
        </p:txBody>
      </p:sp>
      <p:sp>
        <p:nvSpPr>
          <p:cNvPr id="18437" name="Rectangle 3"/>
          <p:cNvSpPr>
            <a:spLocks noChangeArrowheads="1"/>
          </p:cNvSpPr>
          <p:nvPr/>
        </p:nvSpPr>
        <p:spPr bwMode="auto">
          <a:xfrm>
            <a:off x="0" y="1019175"/>
            <a:ext cx="9144000" cy="0"/>
          </a:xfrm>
          <a:prstGeom prst="rect">
            <a:avLst/>
          </a:prstGeom>
          <a:noFill/>
          <a:ln w="9525">
            <a:noFill/>
            <a:miter lim="800000"/>
            <a:headEnd/>
            <a:tailEnd/>
          </a:ln>
        </p:spPr>
        <p:txBody>
          <a:bodyPr wrap="none" anchor="ctr">
            <a:spAutoFit/>
          </a:bodyPr>
          <a:lstStyle/>
          <a:p>
            <a:endParaRPr lang="en-US" sz="1800" b="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18435">
                                            <p:txEl>
                                              <p:pRg st="0" end="0"/>
                                            </p:txEl>
                                          </p:spTgt>
                                        </p:tgtEl>
                                        <p:attrNameLst>
                                          <p:attrName>style.visibility</p:attrName>
                                        </p:attrNameLst>
                                      </p:cBhvr>
                                      <p:to>
                                        <p:strVal val="visible"/>
                                      </p:to>
                                    </p:set>
                                    <p:animEffect transition="in" filter="wipe(up)">
                                      <p:cBhvr>
                                        <p:cTn id="7" dur="500"/>
                                        <p:tgtEl>
                                          <p:spTgt spid="1843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18435">
                                            <p:txEl>
                                              <p:pRg st="1" end="1"/>
                                            </p:txEl>
                                          </p:spTgt>
                                        </p:tgtEl>
                                        <p:attrNameLst>
                                          <p:attrName>style.visibility</p:attrName>
                                        </p:attrNameLst>
                                      </p:cBhvr>
                                      <p:to>
                                        <p:strVal val="visible"/>
                                      </p:to>
                                    </p:set>
                                    <p:animEffect transition="in" filter="wipe(up)">
                                      <p:cBhvr>
                                        <p:cTn id="12" dur="500"/>
                                        <p:tgtEl>
                                          <p:spTgt spid="1843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18435">
                                            <p:txEl>
                                              <p:pRg st="2" end="2"/>
                                            </p:txEl>
                                          </p:spTgt>
                                        </p:tgtEl>
                                        <p:attrNameLst>
                                          <p:attrName>style.visibility</p:attrName>
                                        </p:attrNameLst>
                                      </p:cBhvr>
                                      <p:to>
                                        <p:strVal val="visible"/>
                                      </p:to>
                                    </p:set>
                                    <p:animEffect transition="in" filter="wipe(up)">
                                      <p:cBhvr>
                                        <p:cTn id="17" dur="500"/>
                                        <p:tgtEl>
                                          <p:spTgt spid="1843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18435">
                                            <p:txEl>
                                              <p:pRg st="3" end="3"/>
                                            </p:txEl>
                                          </p:spTgt>
                                        </p:tgtEl>
                                        <p:attrNameLst>
                                          <p:attrName>style.visibility</p:attrName>
                                        </p:attrNameLst>
                                      </p:cBhvr>
                                      <p:to>
                                        <p:strVal val="visible"/>
                                      </p:to>
                                    </p:set>
                                    <p:animEffect transition="in" filter="wipe(up)">
                                      <p:cBhvr>
                                        <p:cTn id="22" dur="500"/>
                                        <p:tgtEl>
                                          <p:spTgt spid="1843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18435">
                                            <p:txEl>
                                              <p:pRg st="4" end="4"/>
                                            </p:txEl>
                                          </p:spTgt>
                                        </p:tgtEl>
                                        <p:attrNameLst>
                                          <p:attrName>style.visibility</p:attrName>
                                        </p:attrNameLst>
                                      </p:cBhvr>
                                      <p:to>
                                        <p:strVal val="visible"/>
                                      </p:to>
                                    </p:set>
                                    <p:animEffect transition="in" filter="wipe(up)">
                                      <p:cBhvr>
                                        <p:cTn id="27" dur="500"/>
                                        <p:tgtEl>
                                          <p:spTgt spid="1843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1" fill="hold" grpId="0" nodeType="clickEffect">
                                  <p:stCondLst>
                                    <p:cond delay="0"/>
                                  </p:stCondLst>
                                  <p:childTnLst>
                                    <p:set>
                                      <p:cBhvr>
                                        <p:cTn id="31" dur="1" fill="hold">
                                          <p:stCondLst>
                                            <p:cond delay="0"/>
                                          </p:stCondLst>
                                        </p:cTn>
                                        <p:tgtEl>
                                          <p:spTgt spid="18435">
                                            <p:txEl>
                                              <p:pRg st="5" end="5"/>
                                            </p:txEl>
                                          </p:spTgt>
                                        </p:tgtEl>
                                        <p:attrNameLst>
                                          <p:attrName>style.visibility</p:attrName>
                                        </p:attrNameLst>
                                      </p:cBhvr>
                                      <p:to>
                                        <p:strVal val="visible"/>
                                      </p:to>
                                    </p:set>
                                    <p:animEffect transition="in" filter="wipe(up)">
                                      <p:cBhvr>
                                        <p:cTn id="32" dur="500"/>
                                        <p:tgtEl>
                                          <p:spTgt spid="1843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5"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pPr eaLnBrk="1" hangingPunct="1"/>
            <a:r>
              <a:rPr lang="en-US" smtClean="0"/>
              <a:t>Measure construction</a:t>
            </a:r>
          </a:p>
        </p:txBody>
      </p:sp>
      <p:sp>
        <p:nvSpPr>
          <p:cNvPr id="19459" name="Content Placeholder 2"/>
          <p:cNvSpPr>
            <a:spLocks noGrp="1"/>
          </p:cNvSpPr>
          <p:nvPr>
            <p:ph idx="1"/>
          </p:nvPr>
        </p:nvSpPr>
        <p:spPr>
          <a:xfrm>
            <a:off x="1295400" y="1219200"/>
            <a:ext cx="7498080" cy="4800600"/>
          </a:xfrm>
        </p:spPr>
        <p:txBody>
          <a:bodyPr>
            <a:normAutofit/>
          </a:bodyPr>
          <a:lstStyle/>
          <a:p>
            <a:pPr eaLnBrk="1" hangingPunct="1">
              <a:buFont typeface="Calibri" pitchFamily="34" charset="0"/>
              <a:buChar char="•"/>
            </a:pPr>
            <a:r>
              <a:rPr lang="en-US" sz="2800" dirty="0" smtClean="0"/>
              <a:t>To measure use of the materials, we created the curriculum coverage index (CCI) and to measure adaptation, we created the lesson modification index (LMI). </a:t>
            </a:r>
          </a:p>
          <a:p>
            <a:pPr lvl="1" eaLnBrk="1" hangingPunct="1">
              <a:buFont typeface="Calibri" pitchFamily="34" charset="0"/>
              <a:buChar char="•"/>
            </a:pPr>
            <a:r>
              <a:rPr lang="en-US" sz="2400" dirty="0" smtClean="0"/>
              <a:t>CCI is a simple proportion of the CMP lessons that were not taught during the year</a:t>
            </a:r>
          </a:p>
          <a:p>
            <a:pPr lvl="1" eaLnBrk="1" hangingPunct="1">
              <a:buFont typeface="Calibri" pitchFamily="34" charset="0"/>
              <a:buChar char="•"/>
            </a:pPr>
            <a:r>
              <a:rPr lang="en-US" sz="2400" dirty="0" smtClean="0"/>
              <a:t>LMI  represents the extent to which the teacher has modified the lesson, expressed on a three-point scale where the low score represents all lessons as used without adaptation and the high score represents all lessons used as one of many resources. </a:t>
            </a:r>
          </a:p>
        </p:txBody>
      </p:sp>
      <p:pic>
        <p:nvPicPr>
          <p:cNvPr id="19460" name="Picture 1"/>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1447800" y="5791200"/>
            <a:ext cx="7253288" cy="6858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9459">
                                            <p:txEl>
                                              <p:pRg st="0" end="0"/>
                                            </p:txEl>
                                          </p:spTgt>
                                        </p:tgtEl>
                                        <p:attrNameLst>
                                          <p:attrName>style.visibility</p:attrName>
                                        </p:attrNameLst>
                                      </p:cBhvr>
                                      <p:to>
                                        <p:strVal val="visible"/>
                                      </p:to>
                                    </p:set>
                                    <p:animEffect transition="in" filter="dissolve">
                                      <p:cBhvr>
                                        <p:cTn id="7" dur="500"/>
                                        <p:tgtEl>
                                          <p:spTgt spid="1945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9459">
                                            <p:txEl>
                                              <p:pRg st="1" end="1"/>
                                            </p:txEl>
                                          </p:spTgt>
                                        </p:tgtEl>
                                        <p:attrNameLst>
                                          <p:attrName>style.visibility</p:attrName>
                                        </p:attrNameLst>
                                      </p:cBhvr>
                                      <p:to>
                                        <p:strVal val="visible"/>
                                      </p:to>
                                    </p:set>
                                    <p:animEffect transition="in" filter="dissolve">
                                      <p:cBhvr>
                                        <p:cTn id="12" dur="500"/>
                                        <p:tgtEl>
                                          <p:spTgt spid="1945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9459">
                                            <p:txEl>
                                              <p:pRg st="2" end="2"/>
                                            </p:txEl>
                                          </p:spTgt>
                                        </p:tgtEl>
                                        <p:attrNameLst>
                                          <p:attrName>style.visibility</p:attrName>
                                        </p:attrNameLst>
                                      </p:cBhvr>
                                      <p:to>
                                        <p:strVal val="visible"/>
                                      </p:to>
                                    </p:set>
                                    <p:animEffect transition="in" filter="dissolve">
                                      <p:cBhvr>
                                        <p:cTn id="17" dur="500"/>
                                        <p:tgtEl>
                                          <p:spTgt spid="1945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19460"/>
                                        </p:tgtEl>
                                        <p:attrNameLst>
                                          <p:attrName>style.visibility</p:attrName>
                                        </p:attrNameLst>
                                      </p:cBhvr>
                                      <p:to>
                                        <p:strVal val="visible"/>
                                      </p:to>
                                    </p:set>
                                    <p:animEffect transition="in" filter="dissolve">
                                      <p:cBhvr>
                                        <p:cTn id="22" dur="500"/>
                                        <p:tgtEl>
                                          <p:spTgt spid="1946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9"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Measure Construction</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The SEC creates cognitive demand measures that sum to 1 based on emphasis of each of the types of cognitive demand</a:t>
            </a:r>
          </a:p>
          <a:p>
            <a:pPr marL="612648" lvl="2" indent="-283464">
              <a:spcBef>
                <a:spcPts val="600"/>
              </a:spcBef>
              <a:buSzPct val="80000"/>
              <a:buFont typeface="Wingdings 2"/>
              <a:buChar char=""/>
            </a:pPr>
            <a:r>
              <a:rPr lang="en-US" dirty="0" smtClean="0"/>
              <a:t>Memorize facts, perform procedures, demonstrate understanding, conjecture/generalize/prove, solve non-routine problems/make connections </a:t>
            </a:r>
          </a:p>
          <a:p>
            <a:r>
              <a:rPr lang="en-US" dirty="0" smtClean="0"/>
              <a:t>Using factor analysis on these SEC measures, we created a new cognitive demand measure which is characterized by stressing "procedures" and  avoiding "non-routine problems"</a:t>
            </a:r>
          </a:p>
          <a:p>
            <a:endParaRPr lang="en-US" dirty="0" smtClean="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457200" y="152400"/>
            <a:ext cx="8229600" cy="762000"/>
          </a:xfrm>
        </p:spPr>
        <p:txBody>
          <a:bodyPr>
            <a:normAutofit fontScale="90000"/>
          </a:bodyPr>
          <a:lstStyle/>
          <a:p>
            <a:pPr eaLnBrk="1" hangingPunct="1"/>
            <a:r>
              <a:rPr lang="en-US" sz="2400" dirty="0" smtClean="0"/>
              <a:t>Results: Incomplete table </a:t>
            </a:r>
            <a:r>
              <a:rPr lang="en-US" sz="2400" dirty="0" err="1" smtClean="0"/>
              <a:t>ofHLM</a:t>
            </a:r>
            <a:r>
              <a:rPr lang="en-US" sz="2400" dirty="0" smtClean="0"/>
              <a:t> Fixed Effects Estimates for a Model of 2009 NJ ASK Mathematics Scale Score with Robust Errors</a:t>
            </a:r>
            <a:endParaRPr lang="en-US" dirty="0" smtClean="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687331470"/>
              </p:ext>
            </p:extLst>
          </p:nvPr>
        </p:nvGraphicFramePr>
        <p:xfrm>
          <a:off x="1600200" y="1219200"/>
          <a:ext cx="5638800" cy="5547360"/>
        </p:xfrm>
        <a:graphic>
          <a:graphicData uri="http://schemas.openxmlformats.org/drawingml/2006/table">
            <a:tbl>
              <a:tblPr/>
              <a:tblGrid>
                <a:gridCol w="2561452"/>
                <a:gridCol w="3077348"/>
              </a:tblGrid>
              <a:tr h="381000">
                <a:tc>
                  <a:txBody>
                    <a:bodyPr/>
                    <a:lstStyle/>
                    <a:p>
                      <a:pPr marL="0" marR="0">
                        <a:lnSpc>
                          <a:spcPct val="200000"/>
                        </a:lnSpc>
                        <a:spcBef>
                          <a:spcPts val="0"/>
                        </a:spcBef>
                        <a:spcAft>
                          <a:spcPts val="0"/>
                        </a:spcAft>
                      </a:pPr>
                      <a:r>
                        <a:rPr lang="en-US" sz="1400" dirty="0">
                          <a:latin typeface="Times New Roman"/>
                          <a:ea typeface="Calibri"/>
                          <a:cs typeface="Times New Roman"/>
                        </a:rPr>
                        <a:t>Fixed Effect</a:t>
                      </a:r>
                      <a:endParaRPr lang="en-US" sz="1400" dirty="0">
                        <a:latin typeface="Calibri"/>
                        <a:ea typeface="Calibri"/>
                        <a:cs typeface="Times New Roman"/>
                      </a:endParaRPr>
                    </a:p>
                  </a:txBody>
                  <a:tcPr marL="54434" marR="54434"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200000"/>
                        </a:lnSpc>
                        <a:spcBef>
                          <a:spcPts val="0"/>
                        </a:spcBef>
                        <a:spcAft>
                          <a:spcPts val="0"/>
                        </a:spcAft>
                      </a:pPr>
                      <a:r>
                        <a:rPr lang="en-US" sz="1400" dirty="0">
                          <a:latin typeface="Times New Roman"/>
                          <a:ea typeface="Calibri"/>
                          <a:cs typeface="Times New Roman"/>
                        </a:rPr>
                        <a:t>Model </a:t>
                      </a:r>
                      <a:endParaRPr lang="en-US" sz="1400" dirty="0">
                        <a:latin typeface="Calibri"/>
                        <a:ea typeface="Calibri"/>
                        <a:cs typeface="Times New Roman"/>
                      </a:endParaRPr>
                    </a:p>
                  </a:txBody>
                  <a:tcPr marL="54434" marR="54434"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1000">
                <a:tc>
                  <a:txBody>
                    <a:bodyPr/>
                    <a:lstStyle/>
                    <a:p>
                      <a:pPr marL="0" marR="0">
                        <a:lnSpc>
                          <a:spcPct val="200000"/>
                        </a:lnSpc>
                        <a:spcBef>
                          <a:spcPts val="0"/>
                        </a:spcBef>
                        <a:spcAft>
                          <a:spcPts val="0"/>
                        </a:spcAft>
                      </a:pPr>
                      <a:r>
                        <a:rPr lang="en-US" sz="1400" dirty="0">
                          <a:latin typeface="Times New Roman"/>
                          <a:ea typeface="Calibri"/>
                          <a:cs typeface="Times New Roman"/>
                        </a:rPr>
                        <a:t>Intercept</a:t>
                      </a:r>
                      <a:endParaRPr lang="en-US" sz="1400" dirty="0">
                        <a:latin typeface="Calibri"/>
                        <a:ea typeface="Calibri"/>
                        <a:cs typeface="Times New Roman"/>
                      </a:endParaRPr>
                    </a:p>
                  </a:txBody>
                  <a:tcPr marL="54434" marR="54434"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200000"/>
                        </a:lnSpc>
                        <a:spcBef>
                          <a:spcPts val="0"/>
                        </a:spcBef>
                        <a:spcAft>
                          <a:spcPts val="0"/>
                        </a:spcAft>
                      </a:pPr>
                      <a:r>
                        <a:rPr lang="en-US" sz="1400" dirty="0" smtClean="0">
                          <a:latin typeface="Times New Roman"/>
                          <a:ea typeface="Calibri"/>
                          <a:cs typeface="Times New Roman"/>
                        </a:rPr>
                        <a:t>203.54 </a:t>
                      </a:r>
                      <a:r>
                        <a:rPr lang="en-US" sz="1400" dirty="0">
                          <a:latin typeface="Times New Roman"/>
                          <a:ea typeface="Calibri"/>
                          <a:cs typeface="Times New Roman"/>
                        </a:rPr>
                        <a:t>(2.41)</a:t>
                      </a:r>
                      <a:endParaRPr lang="en-US" sz="1400" dirty="0">
                        <a:latin typeface="Calibri"/>
                        <a:ea typeface="Calibri"/>
                        <a:cs typeface="Times New Roman"/>
                      </a:endParaRPr>
                    </a:p>
                  </a:txBody>
                  <a:tcPr marL="54434" marR="54434"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1000">
                <a:tc>
                  <a:txBody>
                    <a:bodyPr/>
                    <a:lstStyle/>
                    <a:p>
                      <a:pPr marL="0" marR="0">
                        <a:lnSpc>
                          <a:spcPct val="200000"/>
                        </a:lnSpc>
                        <a:spcBef>
                          <a:spcPts val="0"/>
                        </a:spcBef>
                        <a:spcAft>
                          <a:spcPts val="0"/>
                        </a:spcAft>
                      </a:pPr>
                      <a:r>
                        <a:rPr lang="en-US" sz="1400" dirty="0">
                          <a:latin typeface="Times New Roman"/>
                          <a:ea typeface="Calibri"/>
                          <a:cs typeface="Times New Roman"/>
                        </a:rPr>
                        <a:t>Level 1</a:t>
                      </a:r>
                      <a:endParaRPr lang="en-US" sz="1400" dirty="0">
                        <a:latin typeface="Calibri"/>
                        <a:ea typeface="Calibri"/>
                        <a:cs typeface="Times New Roman"/>
                      </a:endParaRPr>
                    </a:p>
                  </a:txBody>
                  <a:tcPr marL="54434" marR="54434"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200000"/>
                        </a:lnSpc>
                        <a:spcBef>
                          <a:spcPts val="0"/>
                        </a:spcBef>
                        <a:spcAft>
                          <a:spcPts val="0"/>
                        </a:spcAft>
                      </a:pPr>
                      <a:endParaRPr lang="en-US" sz="1400">
                        <a:latin typeface="Times New Roman"/>
                        <a:ea typeface="Calibri"/>
                        <a:cs typeface="Times New Roman"/>
                      </a:endParaRPr>
                    </a:p>
                  </a:txBody>
                  <a:tcPr marL="54434" marR="54434"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1000">
                <a:tc>
                  <a:txBody>
                    <a:bodyPr/>
                    <a:lstStyle/>
                    <a:p>
                      <a:pPr marL="0" marR="0" algn="r">
                        <a:lnSpc>
                          <a:spcPct val="200000"/>
                        </a:lnSpc>
                        <a:spcBef>
                          <a:spcPts val="0"/>
                        </a:spcBef>
                        <a:spcAft>
                          <a:spcPts val="0"/>
                        </a:spcAft>
                      </a:pPr>
                      <a:r>
                        <a:rPr lang="en-US" sz="1400" dirty="0">
                          <a:latin typeface="Times New Roman"/>
                          <a:ea typeface="Calibri"/>
                          <a:cs typeface="Times New Roman"/>
                        </a:rPr>
                        <a:t>2008 Math Score</a:t>
                      </a:r>
                      <a:endParaRPr lang="en-US" sz="1400" dirty="0">
                        <a:latin typeface="Calibri"/>
                        <a:ea typeface="Calibri"/>
                        <a:cs typeface="Times New Roman"/>
                      </a:endParaRPr>
                    </a:p>
                  </a:txBody>
                  <a:tcPr marL="54434" marR="54434"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200000"/>
                        </a:lnSpc>
                        <a:spcBef>
                          <a:spcPts val="0"/>
                        </a:spcBef>
                        <a:spcAft>
                          <a:spcPts val="0"/>
                        </a:spcAft>
                      </a:pPr>
                      <a:r>
                        <a:rPr lang="en-US" sz="1400" b="1" dirty="0">
                          <a:latin typeface="Times New Roman"/>
                          <a:ea typeface="Calibri"/>
                          <a:cs typeface="Times New Roman"/>
                        </a:rPr>
                        <a:t>0.72** (</a:t>
                      </a:r>
                      <a:r>
                        <a:rPr lang="en-US" sz="1400" b="1" dirty="0" smtClean="0">
                          <a:latin typeface="Times New Roman"/>
                          <a:ea typeface="Calibri"/>
                          <a:cs typeface="Times New Roman"/>
                        </a:rPr>
                        <a:t>0.03)</a:t>
                      </a:r>
                      <a:endParaRPr lang="en-US" sz="1400" b="1" dirty="0">
                        <a:latin typeface="Calibri"/>
                        <a:ea typeface="Calibri"/>
                        <a:cs typeface="Times New Roman"/>
                      </a:endParaRPr>
                    </a:p>
                  </a:txBody>
                  <a:tcPr marL="54434" marR="54434"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1000">
                <a:tc>
                  <a:txBody>
                    <a:bodyPr/>
                    <a:lstStyle/>
                    <a:p>
                      <a:pPr marL="0" marR="0" algn="r">
                        <a:lnSpc>
                          <a:spcPct val="200000"/>
                        </a:lnSpc>
                        <a:spcBef>
                          <a:spcPts val="0"/>
                        </a:spcBef>
                        <a:spcAft>
                          <a:spcPts val="0"/>
                        </a:spcAft>
                      </a:pPr>
                      <a:r>
                        <a:rPr lang="en-US" sz="1400" dirty="0">
                          <a:latin typeface="Times New Roman"/>
                          <a:ea typeface="Calibri"/>
                          <a:cs typeface="Times New Roman"/>
                        </a:rPr>
                        <a:t>Special Education</a:t>
                      </a:r>
                      <a:endParaRPr lang="en-US" sz="1400" dirty="0">
                        <a:latin typeface="Calibri"/>
                        <a:ea typeface="Calibri"/>
                        <a:cs typeface="Times New Roman"/>
                      </a:endParaRPr>
                    </a:p>
                  </a:txBody>
                  <a:tcPr marL="54434" marR="54434"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200000"/>
                        </a:lnSpc>
                        <a:spcBef>
                          <a:spcPts val="0"/>
                        </a:spcBef>
                        <a:spcAft>
                          <a:spcPts val="0"/>
                        </a:spcAft>
                      </a:pPr>
                      <a:r>
                        <a:rPr lang="en-US" sz="1400" b="1" dirty="0">
                          <a:latin typeface="Times New Roman"/>
                          <a:ea typeface="Calibri"/>
                          <a:cs typeface="Times New Roman"/>
                        </a:rPr>
                        <a:t>-</a:t>
                      </a:r>
                      <a:r>
                        <a:rPr lang="en-US" sz="1400" b="1" dirty="0" smtClean="0">
                          <a:latin typeface="Times New Roman"/>
                          <a:ea typeface="Calibri"/>
                          <a:cs typeface="Times New Roman"/>
                        </a:rPr>
                        <a:t>14.52** </a:t>
                      </a:r>
                      <a:r>
                        <a:rPr lang="en-US" sz="1400" b="1" dirty="0">
                          <a:latin typeface="Times New Roman"/>
                          <a:ea typeface="Calibri"/>
                          <a:cs typeface="Times New Roman"/>
                        </a:rPr>
                        <a:t>(</a:t>
                      </a:r>
                      <a:r>
                        <a:rPr lang="en-US" sz="1400" b="1" dirty="0" smtClean="0">
                          <a:latin typeface="Times New Roman"/>
                          <a:ea typeface="Calibri"/>
                          <a:cs typeface="Times New Roman"/>
                        </a:rPr>
                        <a:t>2.39)</a:t>
                      </a:r>
                      <a:endParaRPr lang="en-US" sz="1400" b="1" dirty="0">
                        <a:latin typeface="Calibri"/>
                        <a:ea typeface="Calibri"/>
                        <a:cs typeface="Times New Roman"/>
                      </a:endParaRPr>
                    </a:p>
                  </a:txBody>
                  <a:tcPr marL="54434" marR="54434"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1000">
                <a:tc>
                  <a:txBody>
                    <a:bodyPr/>
                    <a:lstStyle/>
                    <a:p>
                      <a:pPr marL="0" marR="0" algn="r">
                        <a:lnSpc>
                          <a:spcPct val="200000"/>
                        </a:lnSpc>
                        <a:spcBef>
                          <a:spcPts val="0"/>
                        </a:spcBef>
                        <a:spcAft>
                          <a:spcPts val="0"/>
                        </a:spcAft>
                      </a:pPr>
                      <a:r>
                        <a:rPr lang="en-US" sz="1400">
                          <a:latin typeface="Times New Roman"/>
                          <a:ea typeface="Calibri"/>
                          <a:cs typeface="Times New Roman"/>
                        </a:rPr>
                        <a:t>LEP</a:t>
                      </a:r>
                      <a:endParaRPr lang="en-US" sz="1400">
                        <a:latin typeface="Calibri"/>
                        <a:ea typeface="Calibri"/>
                        <a:cs typeface="Times New Roman"/>
                      </a:endParaRPr>
                    </a:p>
                  </a:txBody>
                  <a:tcPr marL="54434" marR="54434"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200000"/>
                        </a:lnSpc>
                        <a:spcBef>
                          <a:spcPts val="0"/>
                        </a:spcBef>
                        <a:spcAft>
                          <a:spcPts val="0"/>
                        </a:spcAft>
                      </a:pPr>
                      <a:r>
                        <a:rPr lang="en-US" sz="1400" dirty="0">
                          <a:latin typeface="Times New Roman"/>
                          <a:ea typeface="Calibri"/>
                          <a:cs typeface="Times New Roman"/>
                        </a:rPr>
                        <a:t>-</a:t>
                      </a:r>
                      <a:r>
                        <a:rPr lang="en-US" sz="1400" dirty="0" smtClean="0">
                          <a:latin typeface="Times New Roman"/>
                          <a:ea typeface="Calibri"/>
                          <a:cs typeface="Times New Roman"/>
                        </a:rPr>
                        <a:t>0.73 </a:t>
                      </a:r>
                      <a:r>
                        <a:rPr lang="en-US" sz="1400" dirty="0">
                          <a:latin typeface="Times New Roman"/>
                          <a:ea typeface="Calibri"/>
                          <a:cs typeface="Times New Roman"/>
                        </a:rPr>
                        <a:t>(</a:t>
                      </a:r>
                      <a:r>
                        <a:rPr lang="en-US" sz="1400" dirty="0" smtClean="0">
                          <a:latin typeface="Times New Roman"/>
                          <a:ea typeface="Calibri"/>
                          <a:cs typeface="Times New Roman"/>
                        </a:rPr>
                        <a:t>3.27)</a:t>
                      </a:r>
                      <a:endParaRPr lang="en-US" sz="1400" dirty="0">
                        <a:latin typeface="Calibri"/>
                        <a:ea typeface="Calibri"/>
                        <a:cs typeface="Times New Roman"/>
                      </a:endParaRPr>
                    </a:p>
                  </a:txBody>
                  <a:tcPr marL="54434" marR="54434"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1000">
                <a:tc>
                  <a:txBody>
                    <a:bodyPr/>
                    <a:lstStyle/>
                    <a:p>
                      <a:pPr marL="0" marR="0" algn="r">
                        <a:lnSpc>
                          <a:spcPct val="200000"/>
                        </a:lnSpc>
                        <a:spcBef>
                          <a:spcPts val="0"/>
                        </a:spcBef>
                        <a:spcAft>
                          <a:spcPts val="0"/>
                        </a:spcAft>
                      </a:pPr>
                      <a:r>
                        <a:rPr lang="en-US" sz="1400">
                          <a:latin typeface="Times New Roman"/>
                          <a:ea typeface="Calibri"/>
                          <a:cs typeface="Times New Roman"/>
                        </a:rPr>
                        <a:t>Black</a:t>
                      </a:r>
                      <a:endParaRPr lang="en-US" sz="1400">
                        <a:latin typeface="Calibri"/>
                        <a:ea typeface="Calibri"/>
                        <a:cs typeface="Times New Roman"/>
                      </a:endParaRPr>
                    </a:p>
                  </a:txBody>
                  <a:tcPr marL="54434" marR="54434"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200000"/>
                        </a:lnSpc>
                        <a:spcBef>
                          <a:spcPts val="0"/>
                        </a:spcBef>
                        <a:spcAft>
                          <a:spcPts val="0"/>
                        </a:spcAft>
                      </a:pPr>
                      <a:r>
                        <a:rPr lang="en-US" sz="1400" dirty="0" smtClean="0">
                          <a:latin typeface="Times New Roman"/>
                          <a:ea typeface="Calibri"/>
                          <a:cs typeface="Times New Roman"/>
                        </a:rPr>
                        <a:t>-3.76 </a:t>
                      </a:r>
                      <a:r>
                        <a:rPr lang="en-US" sz="1400" dirty="0">
                          <a:latin typeface="Times New Roman"/>
                          <a:ea typeface="Calibri"/>
                          <a:cs typeface="Times New Roman"/>
                        </a:rPr>
                        <a:t>(</a:t>
                      </a:r>
                      <a:r>
                        <a:rPr lang="en-US" sz="1400" dirty="0" smtClean="0">
                          <a:latin typeface="Times New Roman"/>
                          <a:ea typeface="Calibri"/>
                          <a:cs typeface="Times New Roman"/>
                        </a:rPr>
                        <a:t>2.43)</a:t>
                      </a:r>
                      <a:endParaRPr lang="en-US" sz="1400" dirty="0">
                        <a:latin typeface="Calibri"/>
                        <a:ea typeface="Calibri"/>
                        <a:cs typeface="Times New Roman"/>
                      </a:endParaRPr>
                    </a:p>
                  </a:txBody>
                  <a:tcPr marL="54434" marR="54434"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1000">
                <a:tc>
                  <a:txBody>
                    <a:bodyPr/>
                    <a:lstStyle/>
                    <a:p>
                      <a:pPr marL="0" marR="0" algn="r">
                        <a:lnSpc>
                          <a:spcPct val="200000"/>
                        </a:lnSpc>
                        <a:spcBef>
                          <a:spcPts val="0"/>
                        </a:spcBef>
                        <a:spcAft>
                          <a:spcPts val="0"/>
                        </a:spcAft>
                      </a:pPr>
                      <a:r>
                        <a:rPr lang="en-US" sz="1400">
                          <a:latin typeface="Times New Roman"/>
                          <a:ea typeface="Calibri"/>
                          <a:cs typeface="Times New Roman"/>
                        </a:rPr>
                        <a:t>Latino</a:t>
                      </a:r>
                      <a:endParaRPr lang="en-US" sz="1400">
                        <a:latin typeface="Calibri"/>
                        <a:ea typeface="Calibri"/>
                        <a:cs typeface="Times New Roman"/>
                      </a:endParaRPr>
                    </a:p>
                  </a:txBody>
                  <a:tcPr marL="54434" marR="54434"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200000"/>
                        </a:lnSpc>
                        <a:spcBef>
                          <a:spcPts val="0"/>
                        </a:spcBef>
                        <a:spcAft>
                          <a:spcPts val="0"/>
                        </a:spcAft>
                      </a:pPr>
                      <a:r>
                        <a:rPr lang="en-US" sz="1400" dirty="0" smtClean="0">
                          <a:latin typeface="Times New Roman"/>
                          <a:ea typeface="Calibri"/>
                          <a:cs typeface="Times New Roman"/>
                        </a:rPr>
                        <a:t>-0.96 </a:t>
                      </a:r>
                      <a:r>
                        <a:rPr lang="en-US" sz="1400" dirty="0">
                          <a:latin typeface="Times New Roman"/>
                          <a:ea typeface="Calibri"/>
                          <a:cs typeface="Times New Roman"/>
                        </a:rPr>
                        <a:t>(</a:t>
                      </a:r>
                      <a:r>
                        <a:rPr lang="en-US" sz="1400" dirty="0" smtClean="0">
                          <a:latin typeface="Times New Roman"/>
                          <a:ea typeface="Calibri"/>
                          <a:cs typeface="Times New Roman"/>
                        </a:rPr>
                        <a:t>2.02)</a:t>
                      </a:r>
                      <a:endParaRPr lang="en-US" sz="1400" dirty="0">
                        <a:latin typeface="Calibri"/>
                        <a:ea typeface="Calibri"/>
                        <a:cs typeface="Times New Roman"/>
                      </a:endParaRPr>
                    </a:p>
                  </a:txBody>
                  <a:tcPr marL="54434" marR="54434"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1000">
                <a:tc>
                  <a:txBody>
                    <a:bodyPr/>
                    <a:lstStyle/>
                    <a:p>
                      <a:pPr marL="0" marR="0">
                        <a:lnSpc>
                          <a:spcPct val="200000"/>
                        </a:lnSpc>
                        <a:spcBef>
                          <a:spcPts val="0"/>
                        </a:spcBef>
                        <a:spcAft>
                          <a:spcPts val="0"/>
                        </a:spcAft>
                      </a:pPr>
                      <a:r>
                        <a:rPr lang="en-US" sz="1400">
                          <a:latin typeface="Times New Roman"/>
                          <a:ea typeface="Calibri"/>
                          <a:cs typeface="Times New Roman"/>
                        </a:rPr>
                        <a:t>Level 2</a:t>
                      </a:r>
                      <a:endParaRPr lang="en-US" sz="1400">
                        <a:latin typeface="Calibri"/>
                        <a:ea typeface="Calibri"/>
                        <a:cs typeface="Times New Roman"/>
                      </a:endParaRPr>
                    </a:p>
                  </a:txBody>
                  <a:tcPr marL="54434" marR="54434"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200000"/>
                        </a:lnSpc>
                        <a:spcBef>
                          <a:spcPts val="0"/>
                        </a:spcBef>
                        <a:spcAft>
                          <a:spcPts val="0"/>
                        </a:spcAft>
                      </a:pPr>
                      <a:endParaRPr lang="en-US" sz="1400" dirty="0">
                        <a:latin typeface="Times New Roman"/>
                        <a:ea typeface="Calibri"/>
                        <a:cs typeface="Times New Roman"/>
                      </a:endParaRPr>
                    </a:p>
                  </a:txBody>
                  <a:tcPr marL="54434" marR="54434"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1000">
                <a:tc>
                  <a:txBody>
                    <a:bodyPr/>
                    <a:lstStyle/>
                    <a:p>
                      <a:pPr marL="0" marR="0" algn="r">
                        <a:lnSpc>
                          <a:spcPct val="200000"/>
                        </a:lnSpc>
                        <a:spcBef>
                          <a:spcPts val="0"/>
                        </a:spcBef>
                        <a:spcAft>
                          <a:spcPts val="0"/>
                        </a:spcAft>
                      </a:pPr>
                      <a:r>
                        <a:rPr lang="en-US" sz="1400">
                          <a:latin typeface="Times New Roman"/>
                          <a:ea typeface="Calibri"/>
                          <a:cs typeface="Times New Roman"/>
                        </a:rPr>
                        <a:t>LMI</a:t>
                      </a:r>
                      <a:endParaRPr lang="en-US" sz="1400">
                        <a:latin typeface="Calibri"/>
                        <a:ea typeface="Calibri"/>
                        <a:cs typeface="Times New Roman"/>
                      </a:endParaRPr>
                    </a:p>
                  </a:txBody>
                  <a:tcPr marL="54434" marR="54434"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200000"/>
                        </a:lnSpc>
                        <a:spcBef>
                          <a:spcPts val="0"/>
                        </a:spcBef>
                        <a:spcAft>
                          <a:spcPts val="0"/>
                        </a:spcAft>
                      </a:pPr>
                      <a:r>
                        <a:rPr lang="en-US" sz="1400" b="1" dirty="0" smtClean="0">
                          <a:latin typeface="Times New Roman"/>
                          <a:ea typeface="Calibri"/>
                          <a:cs typeface="Times New Roman"/>
                        </a:rPr>
                        <a:t>4.191</a:t>
                      </a:r>
                      <a:r>
                        <a:rPr lang="en-US" sz="1400" b="1" dirty="0">
                          <a:latin typeface="Times New Roman"/>
                          <a:ea typeface="Calibri"/>
                          <a:cs typeface="Times New Roman"/>
                        </a:rPr>
                        <a:t>* </a:t>
                      </a:r>
                      <a:r>
                        <a:rPr lang="en-US" sz="1400" b="1" dirty="0" smtClean="0">
                          <a:latin typeface="Times New Roman"/>
                          <a:ea typeface="Calibri"/>
                          <a:cs typeface="Times New Roman"/>
                        </a:rPr>
                        <a:t>(2.06)</a:t>
                      </a:r>
                      <a:endParaRPr lang="en-US" sz="1400" b="1" dirty="0">
                        <a:latin typeface="Calibri"/>
                        <a:ea typeface="Calibri"/>
                        <a:cs typeface="Times New Roman"/>
                      </a:endParaRPr>
                    </a:p>
                  </a:txBody>
                  <a:tcPr marL="54434" marR="54434"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1000">
                <a:tc>
                  <a:txBody>
                    <a:bodyPr/>
                    <a:lstStyle/>
                    <a:p>
                      <a:pPr marL="0" marR="0" algn="r">
                        <a:lnSpc>
                          <a:spcPct val="200000"/>
                        </a:lnSpc>
                        <a:spcBef>
                          <a:spcPts val="0"/>
                        </a:spcBef>
                        <a:spcAft>
                          <a:spcPts val="0"/>
                        </a:spcAft>
                      </a:pPr>
                      <a:r>
                        <a:rPr lang="en-US" sz="1400">
                          <a:latin typeface="Times New Roman"/>
                          <a:ea typeface="Calibri"/>
                          <a:cs typeface="Times New Roman"/>
                        </a:rPr>
                        <a:t>CCI</a:t>
                      </a:r>
                      <a:endParaRPr lang="en-US" sz="1400">
                        <a:latin typeface="Calibri"/>
                        <a:ea typeface="Calibri"/>
                        <a:cs typeface="Times New Roman"/>
                      </a:endParaRPr>
                    </a:p>
                  </a:txBody>
                  <a:tcPr marL="54434" marR="54434"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200000"/>
                        </a:lnSpc>
                        <a:spcBef>
                          <a:spcPts val="0"/>
                        </a:spcBef>
                        <a:spcAft>
                          <a:spcPts val="0"/>
                        </a:spcAft>
                      </a:pPr>
                      <a:r>
                        <a:rPr lang="en-US" sz="1400" b="1" dirty="0">
                          <a:latin typeface="Times New Roman"/>
                          <a:ea typeface="Calibri"/>
                          <a:cs typeface="Times New Roman"/>
                        </a:rPr>
                        <a:t>-</a:t>
                      </a:r>
                      <a:r>
                        <a:rPr lang="en-US" sz="1400" b="1" dirty="0" smtClean="0">
                          <a:latin typeface="Times New Roman"/>
                          <a:ea typeface="Calibri"/>
                          <a:cs typeface="Times New Roman"/>
                        </a:rPr>
                        <a:t>0.26**( 0.07)</a:t>
                      </a:r>
                      <a:endParaRPr lang="en-US" sz="1400" b="1" dirty="0">
                        <a:latin typeface="Calibri"/>
                        <a:ea typeface="Calibri"/>
                        <a:cs typeface="Times New Roman"/>
                      </a:endParaRPr>
                    </a:p>
                  </a:txBody>
                  <a:tcPr marL="54434" marR="54434"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1000">
                <a:tc>
                  <a:txBody>
                    <a:bodyPr/>
                    <a:lstStyle/>
                    <a:p>
                      <a:pPr marL="0" marR="0" algn="r">
                        <a:lnSpc>
                          <a:spcPct val="200000"/>
                        </a:lnSpc>
                        <a:spcBef>
                          <a:spcPts val="0"/>
                        </a:spcBef>
                        <a:spcAft>
                          <a:spcPts val="0"/>
                        </a:spcAft>
                      </a:pPr>
                      <a:r>
                        <a:rPr lang="en-US" sz="1400" dirty="0" smtClean="0">
                          <a:latin typeface="Times New Roman"/>
                          <a:ea typeface="Calibri"/>
                          <a:cs typeface="Times New Roman"/>
                        </a:rPr>
                        <a:t>Cognitive Demand Factor</a:t>
                      </a:r>
                      <a:endParaRPr lang="en-US" sz="1400" dirty="0">
                        <a:latin typeface="Calibri"/>
                        <a:ea typeface="Calibri"/>
                        <a:cs typeface="Times New Roman"/>
                      </a:endParaRPr>
                    </a:p>
                  </a:txBody>
                  <a:tcPr marL="54434" marR="54434"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200000"/>
                        </a:lnSpc>
                        <a:spcBef>
                          <a:spcPts val="0"/>
                        </a:spcBef>
                        <a:spcAft>
                          <a:spcPts val="0"/>
                        </a:spcAft>
                      </a:pPr>
                      <a:r>
                        <a:rPr lang="en-US" sz="1400" b="1" dirty="0" smtClean="0">
                          <a:latin typeface="Times New Roman"/>
                          <a:ea typeface="Calibri"/>
                          <a:cs typeface="Times New Roman"/>
                        </a:rPr>
                        <a:t>2.82* (1.28)</a:t>
                      </a:r>
                      <a:endParaRPr lang="en-US" sz="1400" b="1" dirty="0">
                        <a:latin typeface="Calibri"/>
                        <a:ea typeface="Calibri"/>
                        <a:cs typeface="Times New Roman"/>
                      </a:endParaRPr>
                    </a:p>
                  </a:txBody>
                  <a:tcPr marL="54434" marR="54434"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1000">
                <a:tc>
                  <a:txBody>
                    <a:bodyPr/>
                    <a:lstStyle/>
                    <a:p>
                      <a:pPr marL="0" marR="0" algn="r">
                        <a:lnSpc>
                          <a:spcPct val="200000"/>
                        </a:lnSpc>
                        <a:spcBef>
                          <a:spcPts val="0"/>
                        </a:spcBef>
                        <a:spcAft>
                          <a:spcPts val="0"/>
                        </a:spcAft>
                      </a:pPr>
                      <a:endParaRPr lang="en-US" sz="1400" dirty="0">
                        <a:latin typeface="Calibri"/>
                        <a:ea typeface="Calibri"/>
                        <a:cs typeface="Times New Roman"/>
                      </a:endParaRPr>
                    </a:p>
                  </a:txBody>
                  <a:tcPr marL="54434" marR="54434"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200000"/>
                        </a:lnSpc>
                        <a:spcBef>
                          <a:spcPts val="0"/>
                        </a:spcBef>
                        <a:spcAft>
                          <a:spcPts val="0"/>
                        </a:spcAft>
                      </a:pPr>
                      <a:endParaRPr lang="en-US" sz="1400" dirty="0">
                        <a:latin typeface="Calibri"/>
                        <a:ea typeface="Calibri"/>
                        <a:cs typeface="Times New Roman"/>
                      </a:endParaRPr>
                    </a:p>
                  </a:txBody>
                  <a:tcPr marL="54434" marR="54434"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pPr eaLnBrk="1" hangingPunct="1"/>
            <a:r>
              <a:rPr lang="en-US" smtClean="0"/>
              <a:t>Summary of Results</a:t>
            </a:r>
          </a:p>
        </p:txBody>
      </p:sp>
      <p:sp>
        <p:nvSpPr>
          <p:cNvPr id="22531" name="Content Placeholder 2"/>
          <p:cNvSpPr>
            <a:spLocks noGrp="1"/>
          </p:cNvSpPr>
          <p:nvPr>
            <p:ph idx="1"/>
          </p:nvPr>
        </p:nvSpPr>
        <p:spPr>
          <a:xfrm>
            <a:off x="1066800" y="1219200"/>
            <a:ext cx="7620000" cy="4724400"/>
          </a:xfrm>
        </p:spPr>
        <p:txBody>
          <a:bodyPr>
            <a:noAutofit/>
          </a:bodyPr>
          <a:lstStyle/>
          <a:p>
            <a:pPr eaLnBrk="1" hangingPunct="1"/>
            <a:r>
              <a:rPr lang="en-US" sz="2000" dirty="0" smtClean="0"/>
              <a:t>Teachers’ increased use of the CMP instructional materials as compared to average is significantly related to higher student achievement.</a:t>
            </a:r>
          </a:p>
          <a:p>
            <a:pPr eaLnBrk="1" hangingPunct="1"/>
            <a:r>
              <a:rPr lang="en-US" sz="2000" dirty="0" smtClean="0"/>
              <a:t>However, in relationship to traditional measures of fidelity, where the focus is on use without adaptation, our findings suggest that greater than average adaptation on the part of the teacher is related to increased achievement of students. </a:t>
            </a:r>
          </a:p>
          <a:p>
            <a:pPr eaLnBrk="1" hangingPunct="1"/>
            <a:r>
              <a:rPr lang="en-US" sz="2000" dirty="0" smtClean="0"/>
              <a:t>A focus on procedures and decreased emphasis on non-routine problems is significantly related to higher student achievement.</a:t>
            </a:r>
          </a:p>
          <a:p>
            <a:pPr eaLnBrk="1" hangingPunct="1"/>
            <a:r>
              <a:rPr lang="en-US" sz="2000" dirty="0" smtClean="0"/>
              <a:t>Instructional Practice scales were not statistically significant.</a:t>
            </a:r>
          </a:p>
          <a:p>
            <a:pPr eaLnBrk="1" hangingPunct="1"/>
            <a:r>
              <a:rPr lang="en-US" sz="2000" dirty="0" smtClean="0"/>
              <a:t>Teachers’ alignment was not statistically significant association with student achievement.</a:t>
            </a:r>
          </a:p>
          <a:p>
            <a:pPr eaLnBrk="1" hangingPunct="1"/>
            <a:r>
              <a:rPr lang="en-US" sz="2000" dirty="0" smtClean="0"/>
              <a:t>Also, while 2008 achievement and special education classifications of students remained significant factors in predicting 2009 student achievement, race/ethnicity and LEP status did not.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22531">
                                            <p:txEl>
                                              <p:pRg st="0" end="0"/>
                                            </p:txEl>
                                          </p:spTgt>
                                        </p:tgtEl>
                                        <p:attrNameLst>
                                          <p:attrName>style.visibility</p:attrName>
                                        </p:attrNameLst>
                                      </p:cBhvr>
                                      <p:to>
                                        <p:strVal val="visible"/>
                                      </p:to>
                                    </p:set>
                                    <p:anim calcmode="lin" valueType="num">
                                      <p:cBhvr>
                                        <p:cTn id="7" dur="500" fill="hold"/>
                                        <p:tgtEl>
                                          <p:spTgt spid="22531">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22531">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22531">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grpId="0" nodeType="clickEffect">
                                  <p:stCondLst>
                                    <p:cond delay="0"/>
                                  </p:stCondLst>
                                  <p:childTnLst>
                                    <p:set>
                                      <p:cBhvr>
                                        <p:cTn id="13" dur="1" fill="hold">
                                          <p:stCondLst>
                                            <p:cond delay="0"/>
                                          </p:stCondLst>
                                        </p:cTn>
                                        <p:tgtEl>
                                          <p:spTgt spid="22531">
                                            <p:txEl>
                                              <p:pRg st="1" end="1"/>
                                            </p:txEl>
                                          </p:spTgt>
                                        </p:tgtEl>
                                        <p:attrNameLst>
                                          <p:attrName>style.visibility</p:attrName>
                                        </p:attrNameLst>
                                      </p:cBhvr>
                                      <p:to>
                                        <p:strVal val="visible"/>
                                      </p:to>
                                    </p:set>
                                    <p:anim calcmode="lin" valueType="num">
                                      <p:cBhvr>
                                        <p:cTn id="14" dur="500" fill="hold"/>
                                        <p:tgtEl>
                                          <p:spTgt spid="22531">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22531">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22531">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grpId="0" nodeType="clickEffect">
                                  <p:stCondLst>
                                    <p:cond delay="0"/>
                                  </p:stCondLst>
                                  <p:childTnLst>
                                    <p:set>
                                      <p:cBhvr>
                                        <p:cTn id="20" dur="1" fill="hold">
                                          <p:stCondLst>
                                            <p:cond delay="0"/>
                                          </p:stCondLst>
                                        </p:cTn>
                                        <p:tgtEl>
                                          <p:spTgt spid="22531">
                                            <p:txEl>
                                              <p:pRg st="2" end="2"/>
                                            </p:txEl>
                                          </p:spTgt>
                                        </p:tgtEl>
                                        <p:attrNameLst>
                                          <p:attrName>style.visibility</p:attrName>
                                        </p:attrNameLst>
                                      </p:cBhvr>
                                      <p:to>
                                        <p:strVal val="visible"/>
                                      </p:to>
                                    </p:set>
                                    <p:anim calcmode="lin" valueType="num">
                                      <p:cBhvr>
                                        <p:cTn id="21" dur="500" fill="hold"/>
                                        <p:tgtEl>
                                          <p:spTgt spid="22531">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22531">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22531">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grpId="0" nodeType="clickEffect">
                                  <p:stCondLst>
                                    <p:cond delay="0"/>
                                  </p:stCondLst>
                                  <p:childTnLst>
                                    <p:set>
                                      <p:cBhvr>
                                        <p:cTn id="27" dur="1" fill="hold">
                                          <p:stCondLst>
                                            <p:cond delay="0"/>
                                          </p:stCondLst>
                                        </p:cTn>
                                        <p:tgtEl>
                                          <p:spTgt spid="22531">
                                            <p:txEl>
                                              <p:pRg st="3" end="3"/>
                                            </p:txEl>
                                          </p:spTgt>
                                        </p:tgtEl>
                                        <p:attrNameLst>
                                          <p:attrName>style.visibility</p:attrName>
                                        </p:attrNameLst>
                                      </p:cBhvr>
                                      <p:to>
                                        <p:strVal val="visible"/>
                                      </p:to>
                                    </p:set>
                                    <p:anim calcmode="lin" valueType="num">
                                      <p:cBhvr>
                                        <p:cTn id="28" dur="500" fill="hold"/>
                                        <p:tgtEl>
                                          <p:spTgt spid="22531">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22531">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22531">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0" fill="hold" grpId="0" nodeType="clickEffect">
                                  <p:stCondLst>
                                    <p:cond delay="0"/>
                                  </p:stCondLst>
                                  <p:childTnLst>
                                    <p:set>
                                      <p:cBhvr>
                                        <p:cTn id="34" dur="1" fill="hold">
                                          <p:stCondLst>
                                            <p:cond delay="0"/>
                                          </p:stCondLst>
                                        </p:cTn>
                                        <p:tgtEl>
                                          <p:spTgt spid="22531">
                                            <p:txEl>
                                              <p:pRg st="4" end="4"/>
                                            </p:txEl>
                                          </p:spTgt>
                                        </p:tgtEl>
                                        <p:attrNameLst>
                                          <p:attrName>style.visibility</p:attrName>
                                        </p:attrNameLst>
                                      </p:cBhvr>
                                      <p:to>
                                        <p:strVal val="visible"/>
                                      </p:to>
                                    </p:set>
                                    <p:anim calcmode="lin" valueType="num">
                                      <p:cBhvr>
                                        <p:cTn id="35" dur="500" fill="hold"/>
                                        <p:tgtEl>
                                          <p:spTgt spid="22531">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22531">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22531">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0" fill="hold" grpId="0" nodeType="clickEffect">
                                  <p:stCondLst>
                                    <p:cond delay="0"/>
                                  </p:stCondLst>
                                  <p:childTnLst>
                                    <p:set>
                                      <p:cBhvr>
                                        <p:cTn id="41" dur="1" fill="hold">
                                          <p:stCondLst>
                                            <p:cond delay="0"/>
                                          </p:stCondLst>
                                        </p:cTn>
                                        <p:tgtEl>
                                          <p:spTgt spid="22531">
                                            <p:txEl>
                                              <p:pRg st="5" end="5"/>
                                            </p:txEl>
                                          </p:spTgt>
                                        </p:tgtEl>
                                        <p:attrNameLst>
                                          <p:attrName>style.visibility</p:attrName>
                                        </p:attrNameLst>
                                      </p:cBhvr>
                                      <p:to>
                                        <p:strVal val="visible"/>
                                      </p:to>
                                    </p:set>
                                    <p:anim calcmode="lin" valueType="num">
                                      <p:cBhvr>
                                        <p:cTn id="42" dur="500" fill="hold"/>
                                        <p:tgtEl>
                                          <p:spTgt spid="22531">
                                            <p:txEl>
                                              <p:pRg st="5" end="5"/>
                                            </p:txEl>
                                          </p:spTgt>
                                        </p:tgtEl>
                                        <p:attrNameLst>
                                          <p:attrName>ppt_w</p:attrName>
                                        </p:attrNameLst>
                                      </p:cBhvr>
                                      <p:tavLst>
                                        <p:tav tm="0">
                                          <p:val>
                                            <p:fltVal val="0"/>
                                          </p:val>
                                        </p:tav>
                                        <p:tav tm="100000">
                                          <p:val>
                                            <p:strVal val="#ppt_w"/>
                                          </p:val>
                                        </p:tav>
                                      </p:tavLst>
                                    </p:anim>
                                    <p:anim calcmode="lin" valueType="num">
                                      <p:cBhvr>
                                        <p:cTn id="43" dur="500" fill="hold"/>
                                        <p:tgtEl>
                                          <p:spTgt spid="22531">
                                            <p:txEl>
                                              <p:pRg st="5" end="5"/>
                                            </p:txEl>
                                          </p:spTgt>
                                        </p:tgtEl>
                                        <p:attrNameLst>
                                          <p:attrName>ppt_h</p:attrName>
                                        </p:attrNameLst>
                                      </p:cBhvr>
                                      <p:tavLst>
                                        <p:tav tm="0">
                                          <p:val>
                                            <p:fltVal val="0"/>
                                          </p:val>
                                        </p:tav>
                                        <p:tav tm="100000">
                                          <p:val>
                                            <p:strVal val="#ppt_h"/>
                                          </p:val>
                                        </p:tav>
                                      </p:tavLst>
                                    </p:anim>
                                    <p:animEffect transition="in" filter="fade">
                                      <p:cBhvr>
                                        <p:cTn id="44" dur="500"/>
                                        <p:tgtEl>
                                          <p:spTgt spid="22531">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1"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normAutofit/>
          </a:bodyPr>
          <a:lstStyle/>
          <a:p>
            <a:pPr eaLnBrk="1" hangingPunct="1"/>
            <a:r>
              <a:rPr lang="en-US" sz="4400" smtClean="0">
                <a:cs typeface="Arial" charset="0"/>
              </a:rPr>
              <a:t>Overview</a:t>
            </a:r>
          </a:p>
        </p:txBody>
      </p:sp>
      <p:sp>
        <p:nvSpPr>
          <p:cNvPr id="4099" name="Content Placeholder 2"/>
          <p:cNvSpPr>
            <a:spLocks noGrp="1"/>
          </p:cNvSpPr>
          <p:nvPr>
            <p:ph idx="1"/>
          </p:nvPr>
        </p:nvSpPr>
        <p:spPr/>
        <p:txBody>
          <a:bodyPr>
            <a:normAutofit lnSpcReduction="10000"/>
          </a:bodyPr>
          <a:lstStyle/>
          <a:p>
            <a:pPr eaLnBrk="1" hangingPunct="1"/>
            <a:r>
              <a:rPr lang="en-US" sz="3200" dirty="0" smtClean="0">
                <a:cs typeface="Arial" charset="0"/>
              </a:rPr>
              <a:t>Our framing of the problem - measuring textbook use</a:t>
            </a:r>
          </a:p>
          <a:p>
            <a:pPr eaLnBrk="1" hangingPunct="1"/>
            <a:r>
              <a:rPr lang="en-US" sz="3200" dirty="0" smtClean="0">
                <a:cs typeface="Arial" charset="0"/>
              </a:rPr>
              <a:t>Research question</a:t>
            </a:r>
          </a:p>
          <a:p>
            <a:pPr eaLnBrk="1" hangingPunct="1"/>
            <a:r>
              <a:rPr lang="en-US" sz="3200" dirty="0" smtClean="0">
                <a:cs typeface="Arial" charset="0"/>
              </a:rPr>
              <a:t>Data collection</a:t>
            </a:r>
          </a:p>
          <a:p>
            <a:pPr eaLnBrk="1" hangingPunct="1"/>
            <a:r>
              <a:rPr lang="en-US" sz="3200" dirty="0" smtClean="0">
                <a:cs typeface="Arial" charset="0"/>
              </a:rPr>
              <a:t>Results</a:t>
            </a:r>
          </a:p>
          <a:p>
            <a:pPr eaLnBrk="1" hangingPunct="1"/>
            <a:r>
              <a:rPr lang="en-US" sz="3200" dirty="0" smtClean="0">
                <a:cs typeface="Arial" charset="0"/>
              </a:rPr>
              <a:t>Interpretation </a:t>
            </a:r>
          </a:p>
          <a:p>
            <a:pPr eaLnBrk="1" hangingPunct="1"/>
            <a:r>
              <a:rPr lang="en-US" sz="3200" dirty="0" smtClean="0">
                <a:cs typeface="Arial" charset="0"/>
              </a:rPr>
              <a:t>Implications for practice and future research</a:t>
            </a:r>
          </a:p>
          <a:p>
            <a:pPr eaLnBrk="1" hangingPunct="1"/>
            <a:r>
              <a:rPr lang="en-US" dirty="0" smtClean="0">
                <a:cs typeface="Arial" charset="0"/>
              </a:rPr>
              <a:t>Other areas of research</a:t>
            </a:r>
            <a:endParaRPr lang="en-US" sz="3200" dirty="0" smtClean="0">
              <a:cs typeface="Arial"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xfrm>
            <a:off x="838200" y="274638"/>
            <a:ext cx="8095488" cy="1143000"/>
          </a:xfrm>
        </p:spPr>
        <p:txBody>
          <a:bodyPr>
            <a:normAutofit fontScale="90000"/>
          </a:bodyPr>
          <a:lstStyle/>
          <a:p>
            <a:pPr eaLnBrk="1" hangingPunct="1"/>
            <a:r>
              <a:rPr lang="en-US" dirty="0" smtClean="0"/>
              <a:t>O’Donnell’s 5 Criteria for Measuring FOI</a:t>
            </a:r>
          </a:p>
        </p:txBody>
      </p:sp>
      <p:sp>
        <p:nvSpPr>
          <p:cNvPr id="24579" name="Content Placeholder 2"/>
          <p:cNvSpPr>
            <a:spLocks noGrp="1"/>
          </p:cNvSpPr>
          <p:nvPr>
            <p:ph idx="1"/>
          </p:nvPr>
        </p:nvSpPr>
        <p:spPr>
          <a:xfrm>
            <a:off x="533400" y="1447800"/>
            <a:ext cx="8153400" cy="4724400"/>
          </a:xfrm>
        </p:spPr>
        <p:txBody>
          <a:bodyPr>
            <a:normAutofit fontScale="77500" lnSpcReduction="20000"/>
          </a:bodyPr>
          <a:lstStyle/>
          <a:p>
            <a:pPr eaLnBrk="1" hangingPunct="1"/>
            <a:r>
              <a:rPr lang="en-US" dirty="0" smtClean="0"/>
              <a:t>Adherence—whether the components of the intervention are being delivered as designed; </a:t>
            </a:r>
          </a:p>
          <a:p>
            <a:pPr eaLnBrk="1" hangingPunct="1"/>
            <a:r>
              <a:rPr lang="en-US" dirty="0" smtClean="0"/>
              <a:t>Duration—the number, length, or frequency of sessions implemented; </a:t>
            </a:r>
          </a:p>
          <a:p>
            <a:pPr eaLnBrk="1" hangingPunct="1"/>
            <a:r>
              <a:rPr lang="en-US" dirty="0" smtClean="0"/>
              <a:t>Quality of delivery— the manner in which the implementer delivers the program using the techniques, processes, or methods prescribed; </a:t>
            </a:r>
          </a:p>
          <a:p>
            <a:pPr eaLnBrk="1" hangingPunct="1"/>
            <a:r>
              <a:rPr lang="en-US" dirty="0" smtClean="0"/>
              <a:t>Participant responsiveness—the extent to which participants are engaged by and involved in the activities and content of the program; and </a:t>
            </a:r>
          </a:p>
          <a:p>
            <a:pPr eaLnBrk="1" hangingPunct="1"/>
            <a:r>
              <a:rPr lang="en-US" dirty="0" smtClean="0"/>
              <a:t>Program differentiation—whether critical features that distinguish the program from the comparison condition are present or absent during implementation. (O’Donnell, 2008, p. 34)</a:t>
            </a:r>
          </a:p>
          <a:p>
            <a:pPr eaLnBrk="1" hangingPunct="1"/>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4579">
                                            <p:txEl>
                                              <p:pRg st="0" end="0"/>
                                            </p:txEl>
                                          </p:spTgt>
                                        </p:tgtEl>
                                        <p:attrNameLst>
                                          <p:attrName>style.visibility</p:attrName>
                                        </p:attrNameLst>
                                      </p:cBhvr>
                                      <p:to>
                                        <p:strVal val="visible"/>
                                      </p:to>
                                    </p:set>
                                    <p:animEffect transition="in" filter="box(in)">
                                      <p:cBhvr>
                                        <p:cTn id="7" dur="500"/>
                                        <p:tgtEl>
                                          <p:spTgt spid="2457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24579">
                                            <p:txEl>
                                              <p:pRg st="1" end="1"/>
                                            </p:txEl>
                                          </p:spTgt>
                                        </p:tgtEl>
                                        <p:attrNameLst>
                                          <p:attrName>style.visibility</p:attrName>
                                        </p:attrNameLst>
                                      </p:cBhvr>
                                      <p:to>
                                        <p:strVal val="visible"/>
                                      </p:to>
                                    </p:set>
                                    <p:animEffect transition="in" filter="box(in)">
                                      <p:cBhvr>
                                        <p:cTn id="12" dur="500"/>
                                        <p:tgtEl>
                                          <p:spTgt spid="2457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24579">
                                            <p:txEl>
                                              <p:pRg st="2" end="2"/>
                                            </p:txEl>
                                          </p:spTgt>
                                        </p:tgtEl>
                                        <p:attrNameLst>
                                          <p:attrName>style.visibility</p:attrName>
                                        </p:attrNameLst>
                                      </p:cBhvr>
                                      <p:to>
                                        <p:strVal val="visible"/>
                                      </p:to>
                                    </p:set>
                                    <p:animEffect transition="in" filter="box(in)">
                                      <p:cBhvr>
                                        <p:cTn id="17" dur="500"/>
                                        <p:tgtEl>
                                          <p:spTgt spid="2457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24579">
                                            <p:txEl>
                                              <p:pRg st="3" end="3"/>
                                            </p:txEl>
                                          </p:spTgt>
                                        </p:tgtEl>
                                        <p:attrNameLst>
                                          <p:attrName>style.visibility</p:attrName>
                                        </p:attrNameLst>
                                      </p:cBhvr>
                                      <p:to>
                                        <p:strVal val="visible"/>
                                      </p:to>
                                    </p:set>
                                    <p:animEffect transition="in" filter="box(in)">
                                      <p:cBhvr>
                                        <p:cTn id="22" dur="500"/>
                                        <p:tgtEl>
                                          <p:spTgt spid="24579">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24579">
                                            <p:txEl>
                                              <p:pRg st="4" end="4"/>
                                            </p:txEl>
                                          </p:spTgt>
                                        </p:tgtEl>
                                        <p:attrNameLst>
                                          <p:attrName>style.visibility</p:attrName>
                                        </p:attrNameLst>
                                      </p:cBhvr>
                                      <p:to>
                                        <p:strVal val="visible"/>
                                      </p:to>
                                    </p:set>
                                    <p:animEffect transition="in" filter="box(in)">
                                      <p:cBhvr>
                                        <p:cTn id="27" dur="500"/>
                                        <p:tgtEl>
                                          <p:spTgt spid="2457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9"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3"/>
          <p:cNvSpPr>
            <a:spLocks noGrp="1"/>
          </p:cNvSpPr>
          <p:nvPr>
            <p:ph type="title"/>
          </p:nvPr>
        </p:nvSpPr>
        <p:spPr/>
        <p:txBody>
          <a:bodyPr>
            <a:normAutofit/>
          </a:bodyPr>
          <a:lstStyle/>
          <a:p>
            <a:pPr eaLnBrk="1" hangingPunct="1"/>
            <a:r>
              <a:rPr lang="en-US" smtClean="0"/>
              <a:t>Difference in measures of FOI</a:t>
            </a:r>
          </a:p>
        </p:txBody>
      </p:sp>
      <p:sp>
        <p:nvSpPr>
          <p:cNvPr id="25603" name="Text Placeholder 4"/>
          <p:cNvSpPr>
            <a:spLocks noGrp="1"/>
          </p:cNvSpPr>
          <p:nvPr>
            <p:ph type="body" idx="1"/>
          </p:nvPr>
        </p:nvSpPr>
        <p:spPr/>
        <p:txBody>
          <a:bodyPr/>
          <a:lstStyle/>
          <a:p>
            <a:pPr eaLnBrk="1" hangingPunct="1"/>
            <a:r>
              <a:rPr lang="en-US" smtClean="0"/>
              <a:t>Our Study</a:t>
            </a:r>
          </a:p>
        </p:txBody>
      </p:sp>
      <p:sp>
        <p:nvSpPr>
          <p:cNvPr id="25605" name="Text Placeholder 6"/>
          <p:cNvSpPr>
            <a:spLocks noGrp="1"/>
          </p:cNvSpPr>
          <p:nvPr>
            <p:ph type="body" sz="half" idx="3"/>
          </p:nvPr>
        </p:nvSpPr>
        <p:spPr/>
        <p:txBody>
          <a:bodyPr/>
          <a:lstStyle/>
          <a:p>
            <a:pPr eaLnBrk="1" hangingPunct="1"/>
            <a:r>
              <a:rPr lang="en-US" dirty="0" smtClean="0"/>
              <a:t>O’Donnell’s Criteria</a:t>
            </a:r>
          </a:p>
        </p:txBody>
      </p:sp>
      <p:sp>
        <p:nvSpPr>
          <p:cNvPr id="25604" name="Content Placeholder 5"/>
          <p:cNvSpPr>
            <a:spLocks noGrp="1"/>
          </p:cNvSpPr>
          <p:nvPr>
            <p:ph sz="quarter" idx="2"/>
          </p:nvPr>
        </p:nvSpPr>
        <p:spPr/>
        <p:txBody>
          <a:bodyPr>
            <a:normAutofit fontScale="92500"/>
          </a:bodyPr>
          <a:lstStyle/>
          <a:p>
            <a:pPr eaLnBrk="1" hangingPunct="1"/>
            <a:r>
              <a:rPr lang="en-US" dirty="0" smtClean="0"/>
              <a:t>Curriculum Coverage (CCI) </a:t>
            </a:r>
          </a:p>
          <a:p>
            <a:pPr eaLnBrk="1" hangingPunct="1"/>
            <a:endParaRPr lang="en-US" dirty="0" smtClean="0"/>
          </a:p>
          <a:p>
            <a:pPr eaLnBrk="1" hangingPunct="1"/>
            <a:r>
              <a:rPr lang="en-US" dirty="0" smtClean="0"/>
              <a:t>Alignment (includes time and cognitive demand emphasis</a:t>
            </a:r>
          </a:p>
          <a:p>
            <a:pPr eaLnBrk="1" hangingPunct="1"/>
            <a:endParaRPr lang="en-US" dirty="0" smtClean="0"/>
          </a:p>
          <a:p>
            <a:pPr eaLnBrk="1" hangingPunct="1"/>
            <a:r>
              <a:rPr lang="en-US" dirty="0" smtClean="0"/>
              <a:t>adaptation to local contexts of the materials (LMI)</a:t>
            </a:r>
          </a:p>
          <a:p>
            <a:pPr eaLnBrk="1" hangingPunct="1"/>
            <a:r>
              <a:rPr lang="en-US" dirty="0" smtClean="0"/>
              <a:t>Decreased cognitive demand</a:t>
            </a:r>
          </a:p>
          <a:p>
            <a:pPr eaLnBrk="1" hangingPunct="1"/>
            <a:endParaRPr lang="en-US" dirty="0" smtClean="0"/>
          </a:p>
        </p:txBody>
      </p:sp>
      <p:sp>
        <p:nvSpPr>
          <p:cNvPr id="7" name="Content Placeholder 6"/>
          <p:cNvSpPr>
            <a:spLocks noGrp="1"/>
          </p:cNvSpPr>
          <p:nvPr>
            <p:ph sz="quarter" idx="4"/>
          </p:nvPr>
        </p:nvSpPr>
        <p:spPr/>
        <p:txBody>
          <a:bodyPr/>
          <a:lstStyle/>
          <a:p>
            <a:r>
              <a:rPr lang="en-US" dirty="0" smtClean="0"/>
              <a:t>Extent of use or adherence</a:t>
            </a:r>
          </a:p>
          <a:p>
            <a:endParaRPr lang="en-US" dirty="0" smtClean="0"/>
          </a:p>
          <a:p>
            <a:r>
              <a:rPr lang="en-US" dirty="0" smtClean="0"/>
              <a:t>Duration</a:t>
            </a:r>
          </a:p>
          <a:p>
            <a:endParaRPr lang="en-US" dirty="0" smtClean="0"/>
          </a:p>
          <a:p>
            <a:r>
              <a:rPr lang="en-US" dirty="0" smtClean="0"/>
              <a:t>Quality of Delivery</a:t>
            </a:r>
            <a:endParaRPr lang="en-US" dirty="0"/>
          </a:p>
        </p:txBody>
      </p:sp>
      <p:cxnSp>
        <p:nvCxnSpPr>
          <p:cNvPr id="9" name="Straight Connector 8"/>
          <p:cNvCxnSpPr/>
          <p:nvPr/>
        </p:nvCxnSpPr>
        <p:spPr>
          <a:xfrm>
            <a:off x="609600" y="1905000"/>
            <a:ext cx="3429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5105400" y="1905000"/>
            <a:ext cx="3048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685800" y="3048000"/>
            <a:ext cx="33528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5105400" y="2895600"/>
            <a:ext cx="3048000" cy="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Limitations</a:t>
            </a:r>
            <a:endParaRPr lang="en-US" dirty="0"/>
          </a:p>
        </p:txBody>
      </p:sp>
      <p:sp>
        <p:nvSpPr>
          <p:cNvPr id="3" name="Content Placeholder 2"/>
          <p:cNvSpPr>
            <a:spLocks noGrp="1"/>
          </p:cNvSpPr>
          <p:nvPr>
            <p:ph idx="1"/>
          </p:nvPr>
        </p:nvSpPr>
        <p:spPr/>
        <p:txBody>
          <a:bodyPr>
            <a:noAutofit/>
          </a:bodyPr>
          <a:lstStyle/>
          <a:p>
            <a:pPr>
              <a:defRPr/>
            </a:pPr>
            <a:r>
              <a:rPr lang="en-US" sz="2400" dirty="0" smtClean="0"/>
              <a:t>We </a:t>
            </a:r>
            <a:r>
              <a:rPr lang="en-US" sz="2400" dirty="0"/>
              <a:t>do not account for teachers’ mathematical knowledge for teaching in our </a:t>
            </a:r>
            <a:r>
              <a:rPr lang="en-US" sz="2400" dirty="0" smtClean="0"/>
              <a:t>model. </a:t>
            </a:r>
          </a:p>
          <a:p>
            <a:pPr lvl="1">
              <a:defRPr/>
            </a:pPr>
            <a:r>
              <a:rPr lang="en-US" sz="2000" dirty="0" smtClean="0"/>
              <a:t>The </a:t>
            </a:r>
            <a:r>
              <a:rPr lang="en-US" sz="2000" dirty="0"/>
              <a:t>SEC asks questions about certifications and degrees, </a:t>
            </a:r>
            <a:r>
              <a:rPr lang="en-US" sz="2000" dirty="0" smtClean="0"/>
              <a:t>but, </a:t>
            </a:r>
            <a:r>
              <a:rPr lang="en-US" sz="2000" dirty="0"/>
              <a:t>there was little variability in teacher qualifications of this </a:t>
            </a:r>
            <a:r>
              <a:rPr lang="en-US" sz="2000" dirty="0" smtClean="0"/>
              <a:t>type</a:t>
            </a:r>
          </a:p>
          <a:p>
            <a:pPr lvl="2">
              <a:defRPr/>
            </a:pPr>
            <a:r>
              <a:rPr lang="en-US" sz="1600" dirty="0" smtClean="0"/>
              <a:t>Only </a:t>
            </a:r>
            <a:r>
              <a:rPr lang="en-US" sz="1600" dirty="0"/>
              <a:t>6 teachers (3.8%) had secondary mathematics </a:t>
            </a:r>
            <a:r>
              <a:rPr lang="en-US" sz="1600" dirty="0" smtClean="0"/>
              <a:t>certification</a:t>
            </a:r>
          </a:p>
          <a:p>
            <a:pPr lvl="2">
              <a:defRPr/>
            </a:pPr>
            <a:r>
              <a:rPr lang="en-US" sz="1600" dirty="0" smtClean="0"/>
              <a:t>Only </a:t>
            </a:r>
            <a:r>
              <a:rPr lang="en-US" sz="1600" dirty="0"/>
              <a:t>11 teachers (7.1%)  had a major in mathematics or mathematics education at either the undergraduate or Masters level.</a:t>
            </a:r>
          </a:p>
          <a:p>
            <a:pPr>
              <a:defRPr/>
            </a:pPr>
            <a:r>
              <a:rPr lang="en-US" sz="2400" dirty="0" smtClean="0"/>
              <a:t>The </a:t>
            </a:r>
            <a:r>
              <a:rPr lang="en-US" sz="2400" dirty="0"/>
              <a:t>lack of fine-grained data collection for teachers’ years of </a:t>
            </a:r>
            <a:r>
              <a:rPr lang="en-US" sz="2400" dirty="0" smtClean="0"/>
              <a:t>experience, especially in the early years when student learning gains are most pronounced</a:t>
            </a:r>
            <a:r>
              <a:rPr lang="en-US" sz="2000" dirty="0" smtClean="0"/>
              <a:t> (</a:t>
            </a:r>
            <a:r>
              <a:rPr lang="en-US" sz="2000" dirty="0" err="1"/>
              <a:t>Clotfelter</a:t>
            </a:r>
            <a:r>
              <a:rPr lang="en-US" sz="2000" dirty="0"/>
              <a:t> et al., 2007). </a:t>
            </a:r>
            <a:endParaRPr lang="en-US" sz="2000" dirty="0" smtClean="0"/>
          </a:p>
          <a:p>
            <a:pPr lvl="1">
              <a:defRPr/>
            </a:pPr>
            <a:r>
              <a:rPr lang="en-US" sz="2000" dirty="0" smtClean="0"/>
              <a:t>However</a:t>
            </a:r>
            <a:r>
              <a:rPr lang="en-US" sz="2000" dirty="0"/>
              <a:t>, given our results for years teaching with the CMP instructional materials, we may have produced the same general results for teaching experience with a better measure. </a:t>
            </a:r>
          </a:p>
          <a:p>
            <a:endParaRPr lang="en-US" sz="2400" dirty="0"/>
          </a:p>
        </p:txBody>
      </p:sp>
    </p:spTree>
    <p:extLst>
      <p:ext uri="{BB962C8B-B14F-4D97-AF65-F5344CB8AC3E}">
        <p14:creationId xmlns:p14="http://schemas.microsoft.com/office/powerpoint/2010/main" val="3375736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 calcmode="lin" valueType="num">
                                      <p:cBhvr additive="base">
                                        <p:cTn id="2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Limitations Continued</a:t>
            </a:r>
            <a:endParaRPr lang="en-US" dirty="0"/>
          </a:p>
        </p:txBody>
      </p:sp>
      <p:sp>
        <p:nvSpPr>
          <p:cNvPr id="6" name="TextBox 5"/>
          <p:cNvSpPr txBox="1"/>
          <p:nvPr/>
        </p:nvSpPr>
        <p:spPr>
          <a:xfrm>
            <a:off x="7750389" y="2895600"/>
            <a:ext cx="1143000" cy="307777"/>
          </a:xfrm>
          <a:prstGeom prst="rect">
            <a:avLst/>
          </a:prstGeom>
          <a:noFill/>
        </p:spPr>
        <p:txBody>
          <a:bodyPr wrap="square" rtlCol="0">
            <a:spAutoFit/>
          </a:bodyPr>
          <a:lstStyle/>
          <a:p>
            <a:r>
              <a:rPr lang="en-US" sz="1400" dirty="0" smtClean="0"/>
              <a:t>Proficient</a:t>
            </a:r>
            <a:endParaRPr lang="en-US" sz="1400" dirty="0"/>
          </a:p>
        </p:txBody>
      </p:sp>
      <p:sp>
        <p:nvSpPr>
          <p:cNvPr id="10" name="TextBox 9"/>
          <p:cNvSpPr txBox="1"/>
          <p:nvPr/>
        </p:nvSpPr>
        <p:spPr>
          <a:xfrm>
            <a:off x="7735149" y="1837491"/>
            <a:ext cx="1143000" cy="523220"/>
          </a:xfrm>
          <a:prstGeom prst="rect">
            <a:avLst/>
          </a:prstGeom>
          <a:noFill/>
        </p:spPr>
        <p:txBody>
          <a:bodyPr wrap="square" rtlCol="0">
            <a:spAutoFit/>
          </a:bodyPr>
          <a:lstStyle/>
          <a:p>
            <a:r>
              <a:rPr lang="en-US" sz="1400" dirty="0" smtClean="0"/>
              <a:t>Advanced Proficient</a:t>
            </a:r>
            <a:endParaRPr lang="en-US" sz="1400" dirty="0"/>
          </a:p>
        </p:txBody>
      </p:sp>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66800" y="1350228"/>
            <a:ext cx="6683589" cy="53553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8" name="Straight Connector 7"/>
          <p:cNvCxnSpPr/>
          <p:nvPr/>
        </p:nvCxnSpPr>
        <p:spPr>
          <a:xfrm>
            <a:off x="1752600" y="2514600"/>
            <a:ext cx="6324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1752600" y="3657600"/>
            <a:ext cx="6324600" cy="0"/>
          </a:xfrm>
          <a:prstGeom prst="line">
            <a:avLst/>
          </a:prstGeom>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7750389" y="4027914"/>
            <a:ext cx="1143000" cy="523220"/>
          </a:xfrm>
          <a:prstGeom prst="rect">
            <a:avLst/>
          </a:prstGeom>
          <a:noFill/>
        </p:spPr>
        <p:txBody>
          <a:bodyPr wrap="square" rtlCol="0">
            <a:spAutoFit/>
          </a:bodyPr>
          <a:lstStyle/>
          <a:p>
            <a:r>
              <a:rPr lang="en-US" sz="1400" dirty="0" smtClean="0"/>
              <a:t>Partially Proficient</a:t>
            </a:r>
            <a:endParaRPr lang="en-US" sz="1400" dirty="0"/>
          </a:p>
        </p:txBody>
      </p:sp>
    </p:spTree>
    <p:extLst>
      <p:ext uri="{BB962C8B-B14F-4D97-AF65-F5344CB8AC3E}">
        <p14:creationId xmlns:p14="http://schemas.microsoft.com/office/powerpoint/2010/main" val="15978482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2" presetClass="entr" presetSubtype="2" fill="hold" grpId="0" nodeType="clickEffect">
                                  <p:stCondLst>
                                    <p:cond delay="0"/>
                                  </p:stCondLst>
                                  <p:childTnLst>
                                    <p:set>
                                      <p:cBhvr>
                                        <p:cTn id="14" dur="1" fill="hold">
                                          <p:stCondLst>
                                            <p:cond delay="0"/>
                                          </p:stCondLst>
                                        </p:cTn>
                                        <p:tgtEl>
                                          <p:spTgt spid="20"/>
                                        </p:tgtEl>
                                        <p:attrNameLst>
                                          <p:attrName>style.visibility</p:attrName>
                                        </p:attrNameLst>
                                      </p:cBhvr>
                                      <p:to>
                                        <p:strVal val="visible"/>
                                      </p:to>
                                    </p:set>
                                    <p:anim calcmode="lin" valueType="num">
                                      <p:cBhvr additive="base">
                                        <p:cTn id="15" dur="500" fill="hold"/>
                                        <p:tgtEl>
                                          <p:spTgt spid="20"/>
                                        </p:tgtEl>
                                        <p:attrNameLst>
                                          <p:attrName>ppt_x</p:attrName>
                                        </p:attrNameLst>
                                      </p:cBhvr>
                                      <p:tavLst>
                                        <p:tav tm="0">
                                          <p:val>
                                            <p:strVal val="1+#ppt_w/2"/>
                                          </p:val>
                                        </p:tav>
                                        <p:tav tm="100000">
                                          <p:val>
                                            <p:strVal val="#ppt_x"/>
                                          </p:val>
                                        </p:tav>
                                      </p:tavLst>
                                    </p:anim>
                                    <p:anim calcmode="lin" valueType="num">
                                      <p:cBhvr additive="base">
                                        <p:cTn id="16" dur="500" fill="hold"/>
                                        <p:tgtEl>
                                          <p:spTgt spid="20"/>
                                        </p:tgtEl>
                                        <p:attrNameLst>
                                          <p:attrName>ppt_y</p:attrName>
                                        </p:attrNameLst>
                                      </p:cBhvr>
                                      <p:tavLst>
                                        <p:tav tm="0">
                                          <p:val>
                                            <p:strVal val="#ppt_y"/>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2" fill="hold" grpId="0" nodeType="clickEffect">
                                  <p:stCondLst>
                                    <p:cond delay="0"/>
                                  </p:stCondLst>
                                  <p:childTnLst>
                                    <p:set>
                                      <p:cBhvr>
                                        <p:cTn id="20" dur="1" fill="hold">
                                          <p:stCondLst>
                                            <p:cond delay="0"/>
                                          </p:stCondLst>
                                        </p:cTn>
                                        <p:tgtEl>
                                          <p:spTgt spid="6"/>
                                        </p:tgtEl>
                                        <p:attrNameLst>
                                          <p:attrName>style.visibility</p:attrName>
                                        </p:attrNameLst>
                                      </p:cBhvr>
                                      <p:to>
                                        <p:strVal val="visible"/>
                                      </p:to>
                                    </p:set>
                                    <p:anim calcmode="lin" valueType="num">
                                      <p:cBhvr additive="base">
                                        <p:cTn id="21" dur="500" fill="hold"/>
                                        <p:tgtEl>
                                          <p:spTgt spid="6"/>
                                        </p:tgtEl>
                                        <p:attrNameLst>
                                          <p:attrName>ppt_x</p:attrName>
                                        </p:attrNameLst>
                                      </p:cBhvr>
                                      <p:tavLst>
                                        <p:tav tm="0">
                                          <p:val>
                                            <p:strVal val="1+#ppt_w/2"/>
                                          </p:val>
                                        </p:tav>
                                        <p:tav tm="100000">
                                          <p:val>
                                            <p:strVal val="#ppt_x"/>
                                          </p:val>
                                        </p:tav>
                                      </p:tavLst>
                                    </p:anim>
                                    <p:anim calcmode="lin" valueType="num">
                                      <p:cBhvr additive="base">
                                        <p:cTn id="22" dur="500" fill="hold"/>
                                        <p:tgtEl>
                                          <p:spTgt spid="6"/>
                                        </p:tgtEl>
                                        <p:attrNameLst>
                                          <p:attrName>ppt_y</p:attrName>
                                        </p:attrNameLst>
                                      </p:cBhvr>
                                      <p:tavLst>
                                        <p:tav tm="0">
                                          <p:val>
                                            <p:strVal val="#ppt_y"/>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2"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anim calcmode="lin" valueType="num">
                                      <p:cBhvr additive="base">
                                        <p:cTn id="27" dur="500" fill="hold"/>
                                        <p:tgtEl>
                                          <p:spTgt spid="10"/>
                                        </p:tgtEl>
                                        <p:attrNameLst>
                                          <p:attrName>ppt_x</p:attrName>
                                        </p:attrNameLst>
                                      </p:cBhvr>
                                      <p:tavLst>
                                        <p:tav tm="0">
                                          <p:val>
                                            <p:strVal val="1+#ppt_w/2"/>
                                          </p:val>
                                        </p:tav>
                                        <p:tav tm="100000">
                                          <p:val>
                                            <p:strVal val="#ppt_x"/>
                                          </p:val>
                                        </p:tav>
                                      </p:tavLst>
                                    </p:anim>
                                    <p:anim calcmode="lin" valueType="num">
                                      <p:cBhvr additive="base">
                                        <p:cTn id="28" dur="500" fill="hold"/>
                                        <p:tgtEl>
                                          <p:spTgt spid="1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10" grpId="0"/>
      <p:bldP spid="20"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Returning to the Example</a:t>
            </a:r>
            <a:endParaRPr lang="en-US" dirty="0"/>
          </a:p>
        </p:txBody>
      </p:sp>
      <p:pic>
        <p:nvPicPr>
          <p:cNvPr id="4" name="Content Placeholder 3"/>
          <p:cNvPicPr>
            <a:picLocks noGrp="1"/>
          </p:cNvPicPr>
          <p:nvPr>
            <p:ph idx="1"/>
          </p:nvPr>
        </p:nvPicPr>
        <p:blipFill>
          <a:blip r:embed="rId3" cstate="print">
            <a:extLst>
              <a:ext uri="{28A0092B-C50C-407E-A947-70E740481C1C}">
                <a14:useLocalDpi xmlns:a14="http://schemas.microsoft.com/office/drawing/2010/main" val="0"/>
              </a:ext>
            </a:extLst>
          </a:blip>
          <a:srcRect/>
          <a:stretch>
            <a:fillRect/>
          </a:stretch>
        </p:blipFill>
        <p:spPr bwMode="auto">
          <a:xfrm>
            <a:off x="1905000" y="4086225"/>
            <a:ext cx="4933950" cy="2412145"/>
          </a:xfrm>
          <a:prstGeom prst="rect">
            <a:avLst/>
          </a:prstGeom>
          <a:noFill/>
          <a:ln>
            <a:noFill/>
          </a:ln>
        </p:spPr>
      </p:pic>
      <p:pic>
        <p:nvPicPr>
          <p:cNvPr id="5" name="Picture 4"/>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905000" y="1676400"/>
            <a:ext cx="4933950" cy="2409825"/>
          </a:xfrm>
          <a:prstGeom prst="rect">
            <a:avLst/>
          </a:prstGeom>
          <a:noFill/>
          <a:ln>
            <a:noFill/>
          </a:ln>
        </p:spPr>
      </p:pic>
    </p:spTree>
    <p:extLst>
      <p:ext uri="{BB962C8B-B14F-4D97-AF65-F5344CB8AC3E}">
        <p14:creationId xmlns:p14="http://schemas.microsoft.com/office/powerpoint/2010/main" val="164625945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pPr eaLnBrk="1" hangingPunct="1"/>
            <a:r>
              <a:rPr lang="en-US" smtClean="0"/>
              <a:t>NJ ASK Item Types by Grade</a:t>
            </a:r>
          </a:p>
        </p:txBody>
      </p:sp>
      <p:graphicFrame>
        <p:nvGraphicFramePr>
          <p:cNvPr id="4" name="Content Placeholder 3"/>
          <p:cNvGraphicFramePr>
            <a:graphicFrameLocks noGrp="1"/>
          </p:cNvGraphicFramePr>
          <p:nvPr>
            <p:ph idx="1"/>
          </p:nvPr>
        </p:nvGraphicFramePr>
        <p:xfrm>
          <a:off x="533400" y="1143000"/>
          <a:ext cx="6605023" cy="5130049"/>
        </p:xfrm>
        <a:graphic>
          <a:graphicData uri="http://schemas.openxmlformats.org/drawingml/2006/table">
            <a:tbl>
              <a:tblPr/>
              <a:tblGrid>
                <a:gridCol w="947329"/>
                <a:gridCol w="1690302"/>
                <a:gridCol w="1690302"/>
                <a:gridCol w="1138545"/>
                <a:gridCol w="1138545"/>
              </a:tblGrid>
              <a:tr h="554141">
                <a:tc gridSpan="2">
                  <a:txBody>
                    <a:bodyPr/>
                    <a:lstStyle/>
                    <a:p>
                      <a:pPr marL="0" marR="0" indent="457200">
                        <a:lnSpc>
                          <a:spcPct val="115000"/>
                        </a:lnSpc>
                        <a:spcBef>
                          <a:spcPts val="0"/>
                        </a:spcBef>
                        <a:spcAft>
                          <a:spcPts val="1000"/>
                        </a:spcAft>
                      </a:pPr>
                      <a:endParaRPr lang="en-US" sz="1700" dirty="0">
                        <a:latin typeface="Times New Roman"/>
                        <a:ea typeface="Calibri"/>
                        <a:cs typeface="Times New Roman"/>
                      </a:endParaRPr>
                    </a:p>
                  </a:txBody>
                  <a:tcPr marL="123715" marR="123715" marT="61858" marB="61858">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marL="0" marR="0" algn="ctr">
                        <a:lnSpc>
                          <a:spcPct val="115000"/>
                        </a:lnSpc>
                        <a:spcBef>
                          <a:spcPts val="0"/>
                        </a:spcBef>
                        <a:spcAft>
                          <a:spcPts val="1000"/>
                        </a:spcAft>
                      </a:pPr>
                      <a:r>
                        <a:rPr lang="en-US" sz="1700">
                          <a:latin typeface="Times New Roman"/>
                          <a:ea typeface="Calibri"/>
                          <a:cs typeface="Times New Roman"/>
                        </a:rPr>
                        <a:t>Grade 6</a:t>
                      </a:r>
                      <a:endParaRPr lang="en-US" sz="1500">
                        <a:latin typeface="Calibri"/>
                        <a:ea typeface="Calibri"/>
                        <a:cs typeface="Times New Roman"/>
                      </a:endParaRPr>
                    </a:p>
                  </a:txBody>
                  <a:tcPr marL="123715" marR="123715" marT="61858" marB="61858"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700">
                          <a:latin typeface="Times New Roman"/>
                          <a:ea typeface="Calibri"/>
                          <a:cs typeface="Times New Roman"/>
                        </a:rPr>
                        <a:t>Grade 7</a:t>
                      </a:r>
                      <a:endParaRPr lang="en-US" sz="1500">
                        <a:latin typeface="Calibri"/>
                        <a:ea typeface="Calibri"/>
                        <a:cs typeface="Times New Roman"/>
                      </a:endParaRPr>
                    </a:p>
                  </a:txBody>
                  <a:tcPr marL="123715" marR="123715" marT="61858" marB="61858"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700">
                          <a:latin typeface="Times New Roman"/>
                          <a:ea typeface="Calibri"/>
                          <a:cs typeface="Times New Roman"/>
                        </a:rPr>
                        <a:t>Grade 8</a:t>
                      </a:r>
                      <a:endParaRPr lang="en-US" sz="1500">
                        <a:latin typeface="Calibri"/>
                        <a:ea typeface="Calibri"/>
                        <a:cs typeface="Times New Roman"/>
                      </a:endParaRPr>
                    </a:p>
                  </a:txBody>
                  <a:tcPr marL="123715" marR="123715" marT="61858" marB="61858"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75101">
                <a:tc rowSpan="3">
                  <a:txBody>
                    <a:bodyPr/>
                    <a:lstStyle/>
                    <a:p>
                      <a:pPr marL="0" marR="0">
                        <a:lnSpc>
                          <a:spcPct val="115000"/>
                        </a:lnSpc>
                        <a:spcBef>
                          <a:spcPts val="0"/>
                        </a:spcBef>
                        <a:spcAft>
                          <a:spcPts val="1000"/>
                        </a:spcAft>
                      </a:pPr>
                      <a:r>
                        <a:rPr lang="en-US" sz="1700">
                          <a:latin typeface="Times New Roman"/>
                          <a:ea typeface="Calibri"/>
                          <a:cs typeface="Times New Roman"/>
                        </a:rPr>
                        <a:t>Item Count by</a:t>
                      </a:r>
                      <a:endParaRPr lang="en-US" sz="1500">
                        <a:latin typeface="Calibri"/>
                        <a:ea typeface="Calibri"/>
                        <a:cs typeface="Times New Roman"/>
                      </a:endParaRPr>
                    </a:p>
                    <a:p>
                      <a:pPr marL="0" marR="0">
                        <a:lnSpc>
                          <a:spcPct val="115000"/>
                        </a:lnSpc>
                        <a:spcBef>
                          <a:spcPts val="0"/>
                        </a:spcBef>
                        <a:spcAft>
                          <a:spcPts val="1000"/>
                        </a:spcAft>
                      </a:pPr>
                      <a:r>
                        <a:rPr lang="en-US" sz="1700">
                          <a:latin typeface="Times New Roman"/>
                          <a:ea typeface="Calibri"/>
                          <a:cs typeface="Times New Roman"/>
                        </a:rPr>
                        <a:t>Type </a:t>
                      </a:r>
                      <a:endParaRPr lang="en-US" sz="1500">
                        <a:latin typeface="Calibri"/>
                        <a:ea typeface="Calibri"/>
                        <a:cs typeface="Times New Roman"/>
                      </a:endParaRPr>
                    </a:p>
                  </a:txBody>
                  <a:tcPr marL="123715" marR="123715" marT="61858" marB="61858">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700">
                          <a:latin typeface="Times New Roman"/>
                          <a:ea typeface="Calibri"/>
                          <a:cs typeface="Times New Roman"/>
                        </a:rPr>
                        <a:t>MC </a:t>
                      </a:r>
                      <a:endParaRPr lang="en-US" sz="1500">
                        <a:latin typeface="Calibri"/>
                        <a:ea typeface="Calibri"/>
                        <a:cs typeface="Times New Roman"/>
                      </a:endParaRPr>
                    </a:p>
                  </a:txBody>
                  <a:tcPr marL="123715" marR="123715" marT="61858" marB="61858"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700">
                          <a:latin typeface="Times New Roman"/>
                          <a:ea typeface="Calibri"/>
                          <a:cs typeface="Times New Roman"/>
                        </a:rPr>
                        <a:t>42</a:t>
                      </a:r>
                      <a:endParaRPr lang="en-US" sz="1500">
                        <a:latin typeface="Calibri"/>
                        <a:ea typeface="Calibri"/>
                        <a:cs typeface="Times New Roman"/>
                      </a:endParaRPr>
                    </a:p>
                  </a:txBody>
                  <a:tcPr marL="123715" marR="123715" marT="61858" marB="61858"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700">
                          <a:latin typeface="Times New Roman"/>
                          <a:ea typeface="Calibri"/>
                          <a:cs typeface="Times New Roman"/>
                        </a:rPr>
                        <a:t>42</a:t>
                      </a:r>
                      <a:endParaRPr lang="en-US" sz="1500">
                        <a:latin typeface="Calibri"/>
                        <a:ea typeface="Calibri"/>
                        <a:cs typeface="Times New Roman"/>
                      </a:endParaRPr>
                    </a:p>
                  </a:txBody>
                  <a:tcPr marL="123715" marR="123715" marT="61858" marB="61858"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700">
                          <a:latin typeface="Times New Roman"/>
                          <a:ea typeface="Calibri"/>
                          <a:cs typeface="Times New Roman"/>
                        </a:rPr>
                        <a:t>42</a:t>
                      </a:r>
                      <a:endParaRPr lang="en-US" sz="1500">
                        <a:latin typeface="Calibri"/>
                        <a:ea typeface="Calibri"/>
                        <a:cs typeface="Times New Roman"/>
                      </a:endParaRPr>
                    </a:p>
                  </a:txBody>
                  <a:tcPr marL="123715" marR="123715" marT="61858" marB="61858"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06404">
                <a:tc vMerge="1">
                  <a:txBody>
                    <a:bodyPr/>
                    <a:lstStyle/>
                    <a:p>
                      <a:endParaRPr lang="en-US"/>
                    </a:p>
                  </a:txBody>
                  <a:tcPr/>
                </a:tc>
                <a:tc>
                  <a:txBody>
                    <a:bodyPr/>
                    <a:lstStyle/>
                    <a:p>
                      <a:pPr marL="0" marR="0">
                        <a:lnSpc>
                          <a:spcPct val="115000"/>
                        </a:lnSpc>
                        <a:spcBef>
                          <a:spcPts val="0"/>
                        </a:spcBef>
                        <a:spcAft>
                          <a:spcPts val="1000"/>
                        </a:spcAft>
                      </a:pPr>
                      <a:r>
                        <a:rPr lang="en-US" sz="1700">
                          <a:latin typeface="Times New Roman"/>
                          <a:ea typeface="Calibri"/>
                          <a:cs typeface="Times New Roman"/>
                        </a:rPr>
                        <a:t>SCR</a:t>
                      </a:r>
                      <a:endParaRPr lang="en-US" sz="1500">
                        <a:latin typeface="Calibri"/>
                        <a:ea typeface="Calibri"/>
                        <a:cs typeface="Times New Roman"/>
                      </a:endParaRPr>
                    </a:p>
                  </a:txBody>
                  <a:tcPr marL="123715" marR="123715" marT="61858" marB="61858"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700" dirty="0">
                          <a:latin typeface="Times New Roman"/>
                          <a:ea typeface="Calibri"/>
                          <a:cs typeface="Times New Roman"/>
                        </a:rPr>
                        <a:t>8 (non-calculator)</a:t>
                      </a:r>
                      <a:endParaRPr lang="en-US" sz="1500" dirty="0">
                        <a:latin typeface="Calibri"/>
                        <a:ea typeface="Calibri"/>
                        <a:cs typeface="Times New Roman"/>
                      </a:endParaRPr>
                    </a:p>
                  </a:txBody>
                  <a:tcPr marL="123715" marR="123715" marT="61858" marB="61858"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700">
                          <a:latin typeface="Times New Roman"/>
                          <a:ea typeface="Calibri"/>
                          <a:cs typeface="Times New Roman"/>
                        </a:rPr>
                        <a:t>10</a:t>
                      </a:r>
                      <a:endParaRPr lang="en-US" sz="1500">
                        <a:latin typeface="Calibri"/>
                        <a:ea typeface="Calibri"/>
                        <a:cs typeface="Times New Roman"/>
                      </a:endParaRPr>
                    </a:p>
                  </a:txBody>
                  <a:tcPr marL="123715" marR="123715" marT="61858" marB="61858"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700">
                          <a:latin typeface="Times New Roman"/>
                          <a:ea typeface="Calibri"/>
                          <a:cs typeface="Times New Roman"/>
                        </a:rPr>
                        <a:t>10</a:t>
                      </a:r>
                      <a:endParaRPr lang="en-US" sz="1500">
                        <a:latin typeface="Calibri"/>
                        <a:ea typeface="Calibri"/>
                        <a:cs typeface="Times New Roman"/>
                      </a:endParaRPr>
                    </a:p>
                  </a:txBody>
                  <a:tcPr marL="123715" marR="123715" marT="61858" marB="61858"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75101">
                <a:tc vMerge="1">
                  <a:txBody>
                    <a:bodyPr/>
                    <a:lstStyle/>
                    <a:p>
                      <a:endParaRPr lang="en-US"/>
                    </a:p>
                  </a:txBody>
                  <a:tcPr/>
                </a:tc>
                <a:tc>
                  <a:txBody>
                    <a:bodyPr/>
                    <a:lstStyle/>
                    <a:p>
                      <a:pPr marL="0" marR="0">
                        <a:lnSpc>
                          <a:spcPct val="115000"/>
                        </a:lnSpc>
                        <a:spcBef>
                          <a:spcPts val="0"/>
                        </a:spcBef>
                        <a:spcAft>
                          <a:spcPts val="1000"/>
                        </a:spcAft>
                      </a:pPr>
                      <a:r>
                        <a:rPr lang="en-US" sz="1700">
                          <a:latin typeface="Times New Roman"/>
                          <a:ea typeface="Calibri"/>
                          <a:cs typeface="Times New Roman"/>
                        </a:rPr>
                        <a:t>ECR </a:t>
                      </a:r>
                      <a:endParaRPr lang="en-US" sz="1500">
                        <a:latin typeface="Calibri"/>
                        <a:ea typeface="Calibri"/>
                        <a:cs typeface="Times New Roman"/>
                      </a:endParaRPr>
                    </a:p>
                  </a:txBody>
                  <a:tcPr marL="123715" marR="123715" marT="61858" marB="61858"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700">
                          <a:latin typeface="Times New Roman"/>
                          <a:ea typeface="Calibri"/>
                          <a:cs typeface="Times New Roman"/>
                        </a:rPr>
                        <a:t>5</a:t>
                      </a:r>
                      <a:endParaRPr lang="en-US" sz="1500">
                        <a:latin typeface="Calibri"/>
                        <a:ea typeface="Calibri"/>
                        <a:cs typeface="Times New Roman"/>
                      </a:endParaRPr>
                    </a:p>
                  </a:txBody>
                  <a:tcPr marL="123715" marR="123715" marT="61858" marB="61858"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700">
                          <a:latin typeface="Times New Roman"/>
                          <a:ea typeface="Calibri"/>
                          <a:cs typeface="Times New Roman"/>
                        </a:rPr>
                        <a:t>5</a:t>
                      </a:r>
                      <a:endParaRPr lang="en-US" sz="1500">
                        <a:latin typeface="Calibri"/>
                        <a:ea typeface="Calibri"/>
                        <a:cs typeface="Times New Roman"/>
                      </a:endParaRPr>
                    </a:p>
                  </a:txBody>
                  <a:tcPr marL="123715" marR="123715" marT="61858" marB="61858"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700">
                          <a:latin typeface="Times New Roman"/>
                          <a:ea typeface="Calibri"/>
                          <a:cs typeface="Times New Roman"/>
                        </a:rPr>
                        <a:t>5</a:t>
                      </a:r>
                      <a:endParaRPr lang="en-US" sz="1500">
                        <a:latin typeface="Calibri"/>
                        <a:ea typeface="Calibri"/>
                        <a:cs typeface="Times New Roman"/>
                      </a:endParaRPr>
                    </a:p>
                  </a:txBody>
                  <a:tcPr marL="123715" marR="123715" marT="61858" marB="61858"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76819">
                <a:tc gridSpan="2">
                  <a:txBody>
                    <a:bodyPr/>
                    <a:lstStyle/>
                    <a:p>
                      <a:pPr marL="0" marR="0" indent="457200">
                        <a:lnSpc>
                          <a:spcPct val="115000"/>
                        </a:lnSpc>
                        <a:spcBef>
                          <a:spcPts val="0"/>
                        </a:spcBef>
                        <a:spcAft>
                          <a:spcPts val="1000"/>
                        </a:spcAft>
                      </a:pPr>
                      <a:r>
                        <a:rPr lang="en-US" sz="1700">
                          <a:latin typeface="Times New Roman"/>
                          <a:ea typeface="Calibri"/>
                          <a:cs typeface="Times New Roman"/>
                        </a:rPr>
                        <a:t># of sections </a:t>
                      </a:r>
                      <a:endParaRPr lang="en-US" sz="1500">
                        <a:latin typeface="Calibri"/>
                        <a:ea typeface="Calibri"/>
                        <a:cs typeface="Times New Roman"/>
                      </a:endParaRPr>
                    </a:p>
                  </a:txBody>
                  <a:tcPr marL="123715" marR="123715" marT="61858" marB="61858"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marL="0" marR="0" algn="ctr">
                        <a:lnSpc>
                          <a:spcPct val="115000"/>
                        </a:lnSpc>
                        <a:spcBef>
                          <a:spcPts val="0"/>
                        </a:spcBef>
                        <a:spcAft>
                          <a:spcPts val="1000"/>
                        </a:spcAft>
                      </a:pPr>
                      <a:r>
                        <a:rPr lang="en-US" sz="1700" dirty="0">
                          <a:latin typeface="Times New Roman"/>
                          <a:ea typeface="Calibri"/>
                          <a:cs typeface="Times New Roman"/>
                        </a:rPr>
                        <a:t>5</a:t>
                      </a:r>
                      <a:endParaRPr lang="en-US" sz="1500" dirty="0">
                        <a:latin typeface="Calibri"/>
                        <a:ea typeface="Calibri"/>
                        <a:cs typeface="Times New Roman"/>
                      </a:endParaRPr>
                    </a:p>
                  </a:txBody>
                  <a:tcPr marL="123715" marR="123715" marT="61858" marB="61858"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700">
                          <a:latin typeface="Times New Roman"/>
                          <a:ea typeface="Calibri"/>
                          <a:cs typeface="Times New Roman"/>
                        </a:rPr>
                        <a:t>5</a:t>
                      </a:r>
                      <a:endParaRPr lang="en-US" sz="1500">
                        <a:latin typeface="Calibri"/>
                        <a:ea typeface="Calibri"/>
                        <a:cs typeface="Times New Roman"/>
                      </a:endParaRPr>
                    </a:p>
                  </a:txBody>
                  <a:tcPr marL="123715" marR="123715" marT="61858" marB="61858"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700">
                          <a:latin typeface="Times New Roman"/>
                          <a:ea typeface="Calibri"/>
                          <a:cs typeface="Times New Roman"/>
                        </a:rPr>
                        <a:t>5</a:t>
                      </a:r>
                      <a:endParaRPr lang="en-US" sz="1500">
                        <a:latin typeface="Calibri"/>
                        <a:ea typeface="Calibri"/>
                        <a:cs typeface="Times New Roman"/>
                      </a:endParaRPr>
                    </a:p>
                  </a:txBody>
                  <a:tcPr marL="123715" marR="123715" marT="61858" marB="61858"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321004">
                <a:tc gridSpan="2">
                  <a:txBody>
                    <a:bodyPr/>
                    <a:lstStyle/>
                    <a:p>
                      <a:pPr marL="0" marR="0">
                        <a:lnSpc>
                          <a:spcPct val="115000"/>
                        </a:lnSpc>
                        <a:spcBef>
                          <a:spcPts val="0"/>
                        </a:spcBef>
                        <a:spcAft>
                          <a:spcPts val="1000"/>
                        </a:spcAft>
                      </a:pPr>
                      <a:r>
                        <a:rPr lang="en-US" sz="1700" dirty="0">
                          <a:latin typeface="Times New Roman"/>
                          <a:ea typeface="Calibri"/>
                          <a:cs typeface="Times New Roman"/>
                        </a:rPr>
                        <a:t>Total raw score</a:t>
                      </a:r>
                      <a:endParaRPr lang="en-US" sz="1500" dirty="0">
                        <a:latin typeface="Calibri"/>
                        <a:ea typeface="Calibri"/>
                        <a:cs typeface="Times New Roman"/>
                      </a:endParaRPr>
                    </a:p>
                    <a:p>
                      <a:pPr marL="0" marR="0">
                        <a:lnSpc>
                          <a:spcPct val="115000"/>
                        </a:lnSpc>
                        <a:spcBef>
                          <a:spcPts val="0"/>
                        </a:spcBef>
                        <a:spcAft>
                          <a:spcPts val="1000"/>
                        </a:spcAft>
                      </a:pPr>
                      <a:r>
                        <a:rPr lang="en-US" sz="1700" dirty="0">
                          <a:latin typeface="Times New Roman"/>
                          <a:ea typeface="Calibri"/>
                          <a:cs typeface="Times New Roman"/>
                        </a:rPr>
                        <a:t>points possible</a:t>
                      </a:r>
                      <a:endParaRPr lang="en-US" sz="1500" dirty="0">
                        <a:latin typeface="Calibri"/>
                        <a:ea typeface="Calibri"/>
                        <a:cs typeface="Times New Roman"/>
                      </a:endParaRPr>
                    </a:p>
                    <a:p>
                      <a:pPr marL="0" marR="0">
                        <a:lnSpc>
                          <a:spcPct val="115000"/>
                        </a:lnSpc>
                        <a:spcBef>
                          <a:spcPts val="0"/>
                        </a:spcBef>
                        <a:spcAft>
                          <a:spcPts val="1000"/>
                        </a:spcAft>
                      </a:pPr>
                      <a:r>
                        <a:rPr lang="en-US" sz="1700" dirty="0">
                          <a:latin typeface="Times New Roman"/>
                          <a:ea typeface="Calibri"/>
                          <a:cs typeface="Times New Roman"/>
                        </a:rPr>
                        <a:t>(excluding field test items) </a:t>
                      </a:r>
                      <a:endParaRPr lang="en-US" sz="1500" dirty="0">
                        <a:latin typeface="Calibri"/>
                        <a:ea typeface="Calibri"/>
                        <a:cs typeface="Times New Roman"/>
                      </a:endParaRPr>
                    </a:p>
                  </a:txBody>
                  <a:tcPr marL="123715" marR="123715" marT="61858" marB="61858"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marL="0" marR="0" algn="ctr">
                        <a:lnSpc>
                          <a:spcPct val="115000"/>
                        </a:lnSpc>
                        <a:spcBef>
                          <a:spcPts val="0"/>
                        </a:spcBef>
                        <a:spcAft>
                          <a:spcPts val="1000"/>
                        </a:spcAft>
                      </a:pPr>
                      <a:r>
                        <a:rPr lang="en-US" sz="1700">
                          <a:latin typeface="Times New Roman"/>
                          <a:ea typeface="Calibri"/>
                          <a:cs typeface="Times New Roman"/>
                        </a:rPr>
                        <a:t>50</a:t>
                      </a:r>
                      <a:endParaRPr lang="en-US" sz="1500">
                        <a:latin typeface="Calibri"/>
                        <a:ea typeface="Calibri"/>
                        <a:cs typeface="Times New Roman"/>
                      </a:endParaRPr>
                    </a:p>
                  </a:txBody>
                  <a:tcPr marL="123715" marR="123715" marT="61858" marB="61858"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700">
                          <a:latin typeface="Times New Roman"/>
                          <a:ea typeface="Calibri"/>
                          <a:cs typeface="Times New Roman"/>
                        </a:rPr>
                        <a:t>52</a:t>
                      </a:r>
                      <a:endParaRPr lang="en-US" sz="1500">
                        <a:latin typeface="Calibri"/>
                        <a:ea typeface="Calibri"/>
                        <a:cs typeface="Times New Roman"/>
                      </a:endParaRPr>
                    </a:p>
                  </a:txBody>
                  <a:tcPr marL="123715" marR="123715" marT="61858" marB="61858"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700" dirty="0">
                          <a:latin typeface="Times New Roman"/>
                          <a:ea typeface="Calibri"/>
                          <a:cs typeface="Times New Roman"/>
                        </a:rPr>
                        <a:t>52</a:t>
                      </a:r>
                      <a:endParaRPr lang="en-US" sz="1500" dirty="0">
                        <a:latin typeface="Calibri"/>
                        <a:ea typeface="Calibri"/>
                        <a:cs typeface="Times New Roman"/>
                      </a:endParaRPr>
                    </a:p>
                  </a:txBody>
                  <a:tcPr marL="123715" marR="123715" marT="61858" marB="61858"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108283">
                <a:tc gridSpan="2">
                  <a:txBody>
                    <a:bodyPr/>
                    <a:lstStyle/>
                    <a:p>
                      <a:pPr marL="0" marR="0">
                        <a:lnSpc>
                          <a:spcPct val="115000"/>
                        </a:lnSpc>
                        <a:spcBef>
                          <a:spcPts val="0"/>
                        </a:spcBef>
                        <a:spcAft>
                          <a:spcPts val="1000"/>
                        </a:spcAft>
                      </a:pPr>
                      <a:r>
                        <a:rPr lang="en-US" sz="1700">
                          <a:latin typeface="Times New Roman"/>
                          <a:ea typeface="Calibri"/>
                          <a:cs typeface="Times New Roman"/>
                        </a:rPr>
                        <a:t>Approximate total testing time </a:t>
                      </a:r>
                      <a:endParaRPr lang="en-US" sz="1500">
                        <a:latin typeface="Calibri"/>
                        <a:ea typeface="Calibri"/>
                        <a:cs typeface="Times New Roman"/>
                      </a:endParaRPr>
                    </a:p>
                  </a:txBody>
                  <a:tcPr marL="123715" marR="123715" marT="61858" marB="61858"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marL="0" marR="0" algn="ctr">
                        <a:lnSpc>
                          <a:spcPct val="115000"/>
                        </a:lnSpc>
                        <a:spcBef>
                          <a:spcPts val="0"/>
                        </a:spcBef>
                        <a:spcAft>
                          <a:spcPts val="1000"/>
                        </a:spcAft>
                      </a:pPr>
                      <a:r>
                        <a:rPr lang="en-US" sz="1700">
                          <a:latin typeface="Times New Roman"/>
                          <a:ea typeface="Calibri"/>
                          <a:cs typeface="Times New Roman"/>
                        </a:rPr>
                        <a:t>120 min.</a:t>
                      </a:r>
                      <a:endParaRPr lang="en-US" sz="1500">
                        <a:latin typeface="Calibri"/>
                        <a:ea typeface="Calibri"/>
                        <a:cs typeface="Times New Roman"/>
                      </a:endParaRPr>
                    </a:p>
                  </a:txBody>
                  <a:tcPr marL="123715" marR="123715" marT="61858" marB="61858"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700">
                          <a:latin typeface="Times New Roman"/>
                          <a:ea typeface="Calibri"/>
                          <a:cs typeface="Times New Roman"/>
                        </a:rPr>
                        <a:t>124 min.</a:t>
                      </a:r>
                      <a:endParaRPr lang="en-US" sz="1500">
                        <a:latin typeface="Calibri"/>
                        <a:ea typeface="Calibri"/>
                        <a:cs typeface="Times New Roman"/>
                      </a:endParaRPr>
                    </a:p>
                  </a:txBody>
                  <a:tcPr marL="123715" marR="123715" marT="61858" marB="61858"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700" dirty="0">
                          <a:latin typeface="Times New Roman"/>
                          <a:ea typeface="Calibri"/>
                          <a:cs typeface="Times New Roman"/>
                        </a:rPr>
                        <a:t>133 min.</a:t>
                      </a:r>
                      <a:endParaRPr lang="en-US" sz="1500" dirty="0">
                        <a:latin typeface="Calibri"/>
                        <a:ea typeface="Calibri"/>
                        <a:cs typeface="Times New Roman"/>
                      </a:endParaRPr>
                    </a:p>
                  </a:txBody>
                  <a:tcPr marL="123715" marR="123715" marT="61858" marB="61858"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6425" name="TextBox 4"/>
          <p:cNvSpPr txBox="1">
            <a:spLocks noChangeArrowheads="1"/>
          </p:cNvSpPr>
          <p:nvPr/>
        </p:nvSpPr>
        <p:spPr bwMode="auto">
          <a:xfrm>
            <a:off x="7467600" y="1676400"/>
            <a:ext cx="1447800" cy="4000500"/>
          </a:xfrm>
          <a:prstGeom prst="rect">
            <a:avLst/>
          </a:prstGeom>
          <a:noFill/>
          <a:ln w="9525">
            <a:noFill/>
            <a:miter lim="800000"/>
            <a:headEnd/>
            <a:tailEnd/>
          </a:ln>
        </p:spPr>
        <p:txBody>
          <a:bodyPr>
            <a:spAutoFit/>
          </a:bodyPr>
          <a:lstStyle/>
          <a:p>
            <a:r>
              <a:rPr lang="en-US" sz="1400"/>
              <a:t>MC - multiple choice, 1 raw score point</a:t>
            </a:r>
          </a:p>
          <a:p>
            <a:r>
              <a:rPr lang="en-US" sz="1400"/>
              <a:t/>
            </a:r>
            <a:br>
              <a:rPr lang="en-US" sz="1400"/>
            </a:br>
            <a:r>
              <a:rPr lang="en-US" sz="1400"/>
              <a:t>SCR - short constructed response, 1 raw score point</a:t>
            </a:r>
          </a:p>
          <a:p>
            <a:r>
              <a:rPr lang="en-US" sz="1400"/>
              <a:t/>
            </a:r>
            <a:br>
              <a:rPr lang="en-US" sz="1400"/>
            </a:br>
            <a:r>
              <a:rPr lang="en-US" sz="1400"/>
              <a:t>ECR – extended constructed response, 3 raw score points</a:t>
            </a:r>
          </a:p>
          <a:p>
            <a:endParaRPr lang="en-US"/>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Implications for </a:t>
            </a:r>
            <a:r>
              <a:rPr lang="en-US" dirty="0" smtClean="0"/>
              <a:t>Research in an Era of CCSSM</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To the extent there was lack of alignment between the NJ ASK, the standards, and the instructional materials, it was to decrease cognitive demand as opposed to content coverage. </a:t>
            </a:r>
          </a:p>
          <a:p>
            <a:r>
              <a:rPr lang="en-US" dirty="0" smtClean="0"/>
              <a:t>How well the outcome measure aligns </a:t>
            </a:r>
            <a:r>
              <a:rPr lang="en-US" dirty="0" smtClean="0"/>
              <a:t>with the standards, curriculum and the instructional materials is a </a:t>
            </a:r>
            <a:r>
              <a:rPr lang="en-US" dirty="0" smtClean="0"/>
              <a:t>critical factor in the results of such studies</a:t>
            </a:r>
            <a:r>
              <a:rPr lang="en-US" dirty="0" smtClean="0"/>
              <a:t>.</a:t>
            </a:r>
          </a:p>
          <a:p>
            <a:r>
              <a:rPr lang="en-US" dirty="0" smtClean="0"/>
              <a:t>How well the PARCC and SBAC assessments will align with the CCSSM, particularly the Standards for Mathematical Practice will have implications for cross-state research on instructional materials use</a:t>
            </a:r>
          </a:p>
          <a:p>
            <a:r>
              <a:rPr lang="en-US" dirty="0" smtClean="0"/>
              <a:t>In an era of openness and the Internet, we need to better understand what teachers use outside the adopted instructional materials, and how this use supports or detracts from a cohesive and coherent curriculum</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a:xfrm>
            <a:off x="457200" y="152400"/>
            <a:ext cx="8229600" cy="762000"/>
          </a:xfrm>
        </p:spPr>
        <p:txBody>
          <a:bodyPr>
            <a:normAutofit/>
          </a:bodyPr>
          <a:lstStyle/>
          <a:p>
            <a:pPr eaLnBrk="1" hangingPunct="1"/>
            <a:r>
              <a:rPr lang="en-US" dirty="0" smtClean="0"/>
              <a:t>Suggestions </a:t>
            </a:r>
            <a:r>
              <a:rPr lang="en-US" dirty="0" smtClean="0"/>
              <a:t>for Policy and Practice</a:t>
            </a:r>
          </a:p>
        </p:txBody>
      </p:sp>
      <p:sp>
        <p:nvSpPr>
          <p:cNvPr id="28675" name="Content Placeholder 2"/>
          <p:cNvSpPr>
            <a:spLocks noGrp="1"/>
          </p:cNvSpPr>
          <p:nvPr>
            <p:ph idx="1"/>
          </p:nvPr>
        </p:nvSpPr>
        <p:spPr/>
        <p:txBody>
          <a:bodyPr>
            <a:normAutofit fontScale="92500" lnSpcReduction="10000"/>
          </a:bodyPr>
          <a:lstStyle/>
          <a:p>
            <a:pPr eaLnBrk="1" hangingPunct="1"/>
            <a:r>
              <a:rPr lang="en-US" dirty="0" smtClean="0"/>
              <a:t>As districts adopt new instructional materials and regimes, implementation strategies and monitoring should focus on both fidelity to structure and process. </a:t>
            </a:r>
          </a:p>
          <a:p>
            <a:pPr eaLnBrk="1" hangingPunct="1"/>
            <a:r>
              <a:rPr lang="en-US" dirty="0" smtClean="0"/>
              <a:t>As textbook authors design and modify texts, they should consider guidance to districts and teachers that support implementation by providing sufficient description of both the structure and the process of implementation that allow them to make appropriate adaptations.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28675">
                                            <p:txEl>
                                              <p:pRg st="0" end="0"/>
                                            </p:txEl>
                                          </p:spTgt>
                                        </p:tgtEl>
                                        <p:attrNameLst>
                                          <p:attrName>style.visibility</p:attrName>
                                        </p:attrNameLst>
                                      </p:cBhvr>
                                      <p:to>
                                        <p:strVal val="visible"/>
                                      </p:to>
                                    </p:set>
                                    <p:anim calcmode="lin" valueType="num">
                                      <p:cBhvr>
                                        <p:cTn id="7" dur="1000" fill="hold"/>
                                        <p:tgtEl>
                                          <p:spTgt spid="28675">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28675">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2867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28675">
                                            <p:txEl>
                                              <p:pRg st="1" end="1"/>
                                            </p:txEl>
                                          </p:spTgt>
                                        </p:tgtEl>
                                        <p:attrNameLst>
                                          <p:attrName>style.visibility</p:attrName>
                                        </p:attrNameLst>
                                      </p:cBhvr>
                                      <p:to>
                                        <p:strVal val="visible"/>
                                      </p:to>
                                    </p:set>
                                    <p:anim calcmode="lin" valueType="num">
                                      <p:cBhvr>
                                        <p:cTn id="14" dur="1000" fill="hold"/>
                                        <p:tgtEl>
                                          <p:spTgt spid="28675">
                                            <p:txEl>
                                              <p:pRg st="1" end="1"/>
                                            </p:txEl>
                                          </p:spTgt>
                                        </p:tgtEl>
                                        <p:attrNameLst>
                                          <p:attrName>ppt_w</p:attrName>
                                        </p:attrNameLst>
                                      </p:cBhvr>
                                      <p:tavLst>
                                        <p:tav tm="0">
                                          <p:val>
                                            <p:strVal val="#ppt_w*0.70"/>
                                          </p:val>
                                        </p:tav>
                                        <p:tav tm="100000">
                                          <p:val>
                                            <p:strVal val="#ppt_w"/>
                                          </p:val>
                                        </p:tav>
                                      </p:tavLst>
                                    </p:anim>
                                    <p:anim calcmode="lin" valueType="num">
                                      <p:cBhvr>
                                        <p:cTn id="15" dur="1000" fill="hold"/>
                                        <p:tgtEl>
                                          <p:spTgt spid="28675">
                                            <p:txEl>
                                              <p:pRg st="1" end="1"/>
                                            </p:txEl>
                                          </p:spTgt>
                                        </p:tgtEl>
                                        <p:attrNameLst>
                                          <p:attrName>ppt_h</p:attrName>
                                        </p:attrNameLst>
                                      </p:cBhvr>
                                      <p:tavLst>
                                        <p:tav tm="0">
                                          <p:val>
                                            <p:strVal val="#ppt_h"/>
                                          </p:val>
                                        </p:tav>
                                        <p:tav tm="100000">
                                          <p:val>
                                            <p:strVal val="#ppt_h"/>
                                          </p:val>
                                        </p:tav>
                                      </p:tavLst>
                                    </p:anim>
                                    <p:animEffect transition="in" filter="fade">
                                      <p:cBhvr>
                                        <p:cTn id="16" dur="1000"/>
                                        <p:tgtEl>
                                          <p:spTgt spid="2867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5"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Placeholder 1"/>
          <p:cNvSpPr>
            <a:spLocks noGrp="1"/>
          </p:cNvSpPr>
          <p:nvPr>
            <p:ph type="title"/>
          </p:nvPr>
        </p:nvSpPr>
        <p:spPr/>
        <p:txBody>
          <a:bodyPr>
            <a:normAutofit/>
          </a:bodyPr>
          <a:lstStyle/>
          <a:p>
            <a:pPr eaLnBrk="1" hangingPunct="1"/>
            <a:r>
              <a:rPr lang="en-US" sz="3600" smtClean="0">
                <a:cs typeface="Arial" charset="0"/>
              </a:rPr>
              <a:t>Instructional Materials vs. Curriculum</a:t>
            </a:r>
          </a:p>
        </p:txBody>
      </p:sp>
      <p:sp>
        <p:nvSpPr>
          <p:cNvPr id="6147" name="Text Placeholder 2"/>
          <p:cNvSpPr>
            <a:spLocks noGrp="1"/>
          </p:cNvSpPr>
          <p:nvPr>
            <p:ph idx="1"/>
          </p:nvPr>
        </p:nvSpPr>
        <p:spPr/>
        <p:txBody>
          <a:bodyPr>
            <a:normAutofit fontScale="92500" lnSpcReduction="20000"/>
          </a:bodyPr>
          <a:lstStyle/>
          <a:p>
            <a:pPr eaLnBrk="1" hangingPunct="1">
              <a:buFont typeface="Calibri" pitchFamily="34" charset="0"/>
              <a:buChar char="•"/>
            </a:pPr>
            <a:r>
              <a:rPr lang="en-US" smtClean="0">
                <a:cs typeface="Arial" charset="0"/>
              </a:rPr>
              <a:t>Instructional materials are not curriculum</a:t>
            </a:r>
          </a:p>
          <a:p>
            <a:pPr lvl="1" eaLnBrk="1" hangingPunct="1">
              <a:buFont typeface="Calibri" pitchFamily="34" charset="0"/>
              <a:buChar char="•"/>
            </a:pPr>
            <a:r>
              <a:rPr lang="en-US" i="1" smtClean="0">
                <a:cs typeface="Arial" charset="0"/>
              </a:rPr>
              <a:t>Curriculum</a:t>
            </a:r>
            <a:r>
              <a:rPr lang="en-US" smtClean="0">
                <a:cs typeface="Arial" charset="0"/>
              </a:rPr>
              <a:t> is a plan or pathway envisioned from students' current understanding to target understandings as outlined in Standards</a:t>
            </a:r>
          </a:p>
          <a:p>
            <a:pPr lvl="1" eaLnBrk="1" hangingPunct="1">
              <a:buFont typeface="Calibri" pitchFamily="34" charset="0"/>
              <a:buChar char="•"/>
            </a:pPr>
            <a:r>
              <a:rPr lang="en-US" i="1" smtClean="0">
                <a:cs typeface="Arial" charset="0"/>
              </a:rPr>
              <a:t>Instructional materials </a:t>
            </a:r>
            <a:r>
              <a:rPr lang="en-US" smtClean="0">
                <a:cs typeface="Arial" charset="0"/>
              </a:rPr>
              <a:t>are tools and resources comprised of a series of instructional tasks and exposition teachers can use to teach the curriculum</a:t>
            </a:r>
          </a:p>
          <a:p>
            <a:pPr eaLnBrk="1" hangingPunct="1">
              <a:buFont typeface="Calibri" pitchFamily="34" charset="0"/>
              <a:buChar char="•"/>
            </a:pPr>
            <a:r>
              <a:rPr lang="en-US" smtClean="0">
                <a:cs typeface="Arial" charset="0"/>
              </a:rPr>
              <a:t>Often, without curriculum guidance, the textbook/instructional materials become the curriculum, substituting instructional materials designers' goals and plans for that of the district or teacher</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6147">
                                            <p:txEl>
                                              <p:pRg st="0" end="0"/>
                                            </p:txEl>
                                          </p:spTgt>
                                        </p:tgtEl>
                                        <p:attrNameLst>
                                          <p:attrName>style.visibility</p:attrName>
                                        </p:attrNameLst>
                                      </p:cBhvr>
                                      <p:to>
                                        <p:strVal val="visible"/>
                                      </p:to>
                                    </p:set>
                                    <p:animEffect transition="in" filter="dissolve">
                                      <p:cBhvr>
                                        <p:cTn id="7" dur="500"/>
                                        <p:tgtEl>
                                          <p:spTgt spid="614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6147">
                                            <p:txEl>
                                              <p:pRg st="1" end="1"/>
                                            </p:txEl>
                                          </p:spTgt>
                                        </p:tgtEl>
                                        <p:attrNameLst>
                                          <p:attrName>style.visibility</p:attrName>
                                        </p:attrNameLst>
                                      </p:cBhvr>
                                      <p:to>
                                        <p:strVal val="visible"/>
                                      </p:to>
                                    </p:set>
                                    <p:animEffect transition="in" filter="dissolve">
                                      <p:cBhvr>
                                        <p:cTn id="12" dur="500"/>
                                        <p:tgtEl>
                                          <p:spTgt spid="614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6147">
                                            <p:txEl>
                                              <p:pRg st="2" end="2"/>
                                            </p:txEl>
                                          </p:spTgt>
                                        </p:tgtEl>
                                        <p:attrNameLst>
                                          <p:attrName>style.visibility</p:attrName>
                                        </p:attrNameLst>
                                      </p:cBhvr>
                                      <p:to>
                                        <p:strVal val="visible"/>
                                      </p:to>
                                    </p:set>
                                    <p:animEffect transition="in" filter="dissolve">
                                      <p:cBhvr>
                                        <p:cTn id="17" dur="500"/>
                                        <p:tgtEl>
                                          <p:spTgt spid="614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6147">
                                            <p:txEl>
                                              <p:pRg st="3" end="3"/>
                                            </p:txEl>
                                          </p:spTgt>
                                        </p:tgtEl>
                                        <p:attrNameLst>
                                          <p:attrName>style.visibility</p:attrName>
                                        </p:attrNameLst>
                                      </p:cBhvr>
                                      <p:to>
                                        <p:strVal val="visible"/>
                                      </p:to>
                                    </p:set>
                                    <p:animEffect transition="in" filter="dissolve">
                                      <p:cBhvr>
                                        <p:cTn id="22" dur="500"/>
                                        <p:tgtEl>
                                          <p:spTgt spid="614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7"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Why does this distinction matter?</a:t>
            </a:r>
            <a:endParaRPr lang="en-US" dirty="0"/>
          </a:p>
        </p:txBody>
      </p:sp>
      <p:sp>
        <p:nvSpPr>
          <p:cNvPr id="3" name="Content Placeholder 2"/>
          <p:cNvSpPr>
            <a:spLocks noGrp="1"/>
          </p:cNvSpPr>
          <p:nvPr>
            <p:ph idx="1"/>
          </p:nvPr>
        </p:nvSpPr>
        <p:spPr/>
        <p:txBody>
          <a:bodyPr/>
          <a:lstStyle/>
          <a:p>
            <a:r>
              <a:rPr lang="en-US" dirty="0" smtClean="0"/>
              <a:t>A major concern in implementation is alignment with often conflicting policies</a:t>
            </a:r>
          </a:p>
          <a:p>
            <a:pPr lvl="1"/>
            <a:r>
              <a:rPr lang="en-US" dirty="0" smtClean="0"/>
              <a:t>State Standards</a:t>
            </a:r>
          </a:p>
          <a:p>
            <a:pPr lvl="1"/>
            <a:r>
              <a:rPr lang="en-US" dirty="0" smtClean="0"/>
              <a:t>District Curriculum</a:t>
            </a:r>
          </a:p>
          <a:p>
            <a:pPr lvl="1"/>
            <a:r>
              <a:rPr lang="en-US" dirty="0" smtClean="0"/>
              <a:t>District/School Textbook/Instructional Materials Adoption</a:t>
            </a:r>
          </a:p>
          <a:p>
            <a:pPr lvl="1"/>
            <a:r>
              <a:rPr lang="en-US" dirty="0" smtClean="0"/>
              <a:t>State Assessments</a:t>
            </a:r>
            <a:endParaRPr lang="en-US" dirty="0"/>
          </a:p>
        </p:txBody>
      </p:sp>
    </p:spTree>
    <p:extLst>
      <p:ext uri="{BB962C8B-B14F-4D97-AF65-F5344CB8AC3E}">
        <p14:creationId xmlns:p14="http://schemas.microsoft.com/office/powerpoint/2010/main" val="11125857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Placeholder 1"/>
          <p:cNvSpPr>
            <a:spLocks noGrp="1"/>
          </p:cNvSpPr>
          <p:nvPr>
            <p:ph type="title"/>
          </p:nvPr>
        </p:nvSpPr>
        <p:spPr/>
        <p:txBody>
          <a:bodyPr>
            <a:normAutofit fontScale="90000"/>
          </a:bodyPr>
          <a:lstStyle/>
          <a:p>
            <a:pPr eaLnBrk="1" hangingPunct="1"/>
            <a:r>
              <a:rPr lang="en-US" sz="3600" dirty="0" smtClean="0">
                <a:cs typeface="Arial" charset="0"/>
              </a:rPr>
              <a:t>Our Perspective on Measuring Implementation</a:t>
            </a:r>
          </a:p>
        </p:txBody>
      </p:sp>
      <p:sp>
        <p:nvSpPr>
          <p:cNvPr id="9219" name="Text Placeholder 2"/>
          <p:cNvSpPr>
            <a:spLocks noGrp="1"/>
          </p:cNvSpPr>
          <p:nvPr>
            <p:ph idx="1"/>
          </p:nvPr>
        </p:nvSpPr>
        <p:spPr/>
        <p:txBody>
          <a:bodyPr>
            <a:normAutofit/>
          </a:bodyPr>
          <a:lstStyle/>
          <a:p>
            <a:pPr eaLnBrk="1" hangingPunct="1">
              <a:buFont typeface="Calibri" pitchFamily="34" charset="0"/>
              <a:buChar char="•"/>
            </a:pPr>
            <a:r>
              <a:rPr lang="en-US" dirty="0" smtClean="0">
                <a:cs typeface="Arial" charset="0"/>
              </a:rPr>
              <a:t>Considers the alignment of textbook to curriculum  (Mitchell, King &amp; </a:t>
            </a:r>
            <a:r>
              <a:rPr lang="en-US" dirty="0" err="1" smtClean="0">
                <a:cs typeface="Arial" charset="0"/>
              </a:rPr>
              <a:t>Gearhardt</a:t>
            </a:r>
            <a:r>
              <a:rPr lang="en-US" dirty="0" smtClean="0">
                <a:cs typeface="Arial" charset="0"/>
              </a:rPr>
              <a:t>, in revision)</a:t>
            </a:r>
          </a:p>
          <a:p>
            <a:pPr eaLnBrk="1" hangingPunct="1">
              <a:buFont typeface="Calibri" pitchFamily="34" charset="0"/>
              <a:buChar char="•"/>
            </a:pPr>
            <a:r>
              <a:rPr lang="en-US" dirty="0" smtClean="0">
                <a:cs typeface="Arial" charset="0"/>
              </a:rPr>
              <a:t>Considers alignment of curriculum to state standards (Mitchell, et al., in revision; Porter, 2002)</a:t>
            </a:r>
          </a:p>
          <a:p>
            <a:pPr eaLnBrk="1" hangingPunct="1">
              <a:buFont typeface="Calibri" pitchFamily="34" charset="0"/>
              <a:buChar char="•"/>
            </a:pPr>
            <a:r>
              <a:rPr lang="en-US" dirty="0" smtClean="0">
                <a:cs typeface="Arial" charset="0"/>
              </a:rPr>
              <a:t>Considers alignment of textbook, curriculum, and state standards to state achievement tests (King, et al., in revision)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9219">
                                            <p:txEl>
                                              <p:pRg st="0" end="0"/>
                                            </p:txEl>
                                          </p:spTgt>
                                        </p:tgtEl>
                                        <p:attrNameLst>
                                          <p:attrName>style.visibility</p:attrName>
                                        </p:attrNameLst>
                                      </p:cBhvr>
                                      <p:to>
                                        <p:strVal val="visible"/>
                                      </p:to>
                                    </p:set>
                                    <p:anim calcmode="lin" valueType="num">
                                      <p:cBhvr>
                                        <p:cTn id="7" dur="1000" fill="hold"/>
                                        <p:tgtEl>
                                          <p:spTgt spid="9219">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9219">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9219">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9219">
                                            <p:txEl>
                                              <p:pRg st="1" end="1"/>
                                            </p:txEl>
                                          </p:spTgt>
                                        </p:tgtEl>
                                        <p:attrNameLst>
                                          <p:attrName>style.visibility</p:attrName>
                                        </p:attrNameLst>
                                      </p:cBhvr>
                                      <p:to>
                                        <p:strVal val="visible"/>
                                      </p:to>
                                    </p:set>
                                    <p:anim calcmode="lin" valueType="num">
                                      <p:cBhvr>
                                        <p:cTn id="14" dur="1000" fill="hold"/>
                                        <p:tgtEl>
                                          <p:spTgt spid="9219">
                                            <p:txEl>
                                              <p:pRg st="1" end="1"/>
                                            </p:txEl>
                                          </p:spTgt>
                                        </p:tgtEl>
                                        <p:attrNameLst>
                                          <p:attrName>ppt_w</p:attrName>
                                        </p:attrNameLst>
                                      </p:cBhvr>
                                      <p:tavLst>
                                        <p:tav tm="0">
                                          <p:val>
                                            <p:strVal val="#ppt_w*0.70"/>
                                          </p:val>
                                        </p:tav>
                                        <p:tav tm="100000">
                                          <p:val>
                                            <p:strVal val="#ppt_w"/>
                                          </p:val>
                                        </p:tav>
                                      </p:tavLst>
                                    </p:anim>
                                    <p:anim calcmode="lin" valueType="num">
                                      <p:cBhvr>
                                        <p:cTn id="15" dur="1000" fill="hold"/>
                                        <p:tgtEl>
                                          <p:spTgt spid="9219">
                                            <p:txEl>
                                              <p:pRg st="1" end="1"/>
                                            </p:txEl>
                                          </p:spTgt>
                                        </p:tgtEl>
                                        <p:attrNameLst>
                                          <p:attrName>ppt_h</p:attrName>
                                        </p:attrNameLst>
                                      </p:cBhvr>
                                      <p:tavLst>
                                        <p:tav tm="0">
                                          <p:val>
                                            <p:strVal val="#ppt_h"/>
                                          </p:val>
                                        </p:tav>
                                        <p:tav tm="100000">
                                          <p:val>
                                            <p:strVal val="#ppt_h"/>
                                          </p:val>
                                        </p:tav>
                                      </p:tavLst>
                                    </p:anim>
                                    <p:animEffect transition="in" filter="fade">
                                      <p:cBhvr>
                                        <p:cTn id="16" dur="1000"/>
                                        <p:tgtEl>
                                          <p:spTgt spid="9219">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grpId="0" nodeType="clickEffect">
                                  <p:stCondLst>
                                    <p:cond delay="0"/>
                                  </p:stCondLst>
                                  <p:childTnLst>
                                    <p:set>
                                      <p:cBhvr>
                                        <p:cTn id="20" dur="1" fill="hold">
                                          <p:stCondLst>
                                            <p:cond delay="0"/>
                                          </p:stCondLst>
                                        </p:cTn>
                                        <p:tgtEl>
                                          <p:spTgt spid="9219">
                                            <p:txEl>
                                              <p:pRg st="2" end="2"/>
                                            </p:txEl>
                                          </p:spTgt>
                                        </p:tgtEl>
                                        <p:attrNameLst>
                                          <p:attrName>style.visibility</p:attrName>
                                        </p:attrNameLst>
                                      </p:cBhvr>
                                      <p:to>
                                        <p:strVal val="visible"/>
                                      </p:to>
                                    </p:set>
                                    <p:anim calcmode="lin" valueType="num">
                                      <p:cBhvr>
                                        <p:cTn id="21" dur="1000" fill="hold"/>
                                        <p:tgtEl>
                                          <p:spTgt spid="9219">
                                            <p:txEl>
                                              <p:pRg st="2" end="2"/>
                                            </p:txEl>
                                          </p:spTgt>
                                        </p:tgtEl>
                                        <p:attrNameLst>
                                          <p:attrName>ppt_w</p:attrName>
                                        </p:attrNameLst>
                                      </p:cBhvr>
                                      <p:tavLst>
                                        <p:tav tm="0">
                                          <p:val>
                                            <p:strVal val="#ppt_w*0.70"/>
                                          </p:val>
                                        </p:tav>
                                        <p:tav tm="100000">
                                          <p:val>
                                            <p:strVal val="#ppt_w"/>
                                          </p:val>
                                        </p:tav>
                                      </p:tavLst>
                                    </p:anim>
                                    <p:anim calcmode="lin" valueType="num">
                                      <p:cBhvr>
                                        <p:cTn id="22" dur="1000" fill="hold"/>
                                        <p:tgtEl>
                                          <p:spTgt spid="9219">
                                            <p:txEl>
                                              <p:pRg st="2" end="2"/>
                                            </p:txEl>
                                          </p:spTgt>
                                        </p:tgtEl>
                                        <p:attrNameLst>
                                          <p:attrName>ppt_h</p:attrName>
                                        </p:attrNameLst>
                                      </p:cBhvr>
                                      <p:tavLst>
                                        <p:tav tm="0">
                                          <p:val>
                                            <p:strVal val="#ppt_h"/>
                                          </p:val>
                                        </p:tav>
                                        <p:tav tm="100000">
                                          <p:val>
                                            <p:strVal val="#ppt_h"/>
                                          </p:val>
                                        </p:tav>
                                      </p:tavLst>
                                    </p:anim>
                                    <p:animEffect transition="in" filter="fade">
                                      <p:cBhvr>
                                        <p:cTn id="23" dur="1000"/>
                                        <p:tgtEl>
                                          <p:spTgt spid="921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9"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 Example</a:t>
            </a:r>
            <a:endParaRPr lang="en-US" dirty="0"/>
          </a:p>
        </p:txBody>
      </p:sp>
      <p:pic>
        <p:nvPicPr>
          <p:cNvPr id="4" name="Content Placeholder 3"/>
          <p:cNvPicPr>
            <a:picLocks noGrp="1"/>
          </p:cNvPicPr>
          <p:nvPr>
            <p:ph idx="1"/>
          </p:nvPr>
        </p:nvPicPr>
        <p:blipFill>
          <a:blip r:embed="rId3" cstate="print">
            <a:extLst>
              <a:ext uri="{28A0092B-C50C-407E-A947-70E740481C1C}">
                <a14:useLocalDpi xmlns:a14="http://schemas.microsoft.com/office/drawing/2010/main" val="0"/>
              </a:ext>
            </a:extLst>
          </a:blip>
          <a:srcRect/>
          <a:stretch>
            <a:fillRect/>
          </a:stretch>
        </p:blipFill>
        <p:spPr bwMode="auto">
          <a:xfrm>
            <a:off x="1524000" y="2133600"/>
            <a:ext cx="7169752" cy="3505200"/>
          </a:xfrm>
          <a:prstGeom prst="rect">
            <a:avLst/>
          </a:prstGeom>
          <a:noFill/>
          <a:ln>
            <a:noFill/>
          </a:ln>
        </p:spPr>
      </p:pic>
    </p:spTree>
    <p:extLst>
      <p:ext uri="{BB962C8B-B14F-4D97-AF65-F5344CB8AC3E}">
        <p14:creationId xmlns:p14="http://schemas.microsoft.com/office/powerpoint/2010/main" val="21604399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Placeholder 1"/>
          <p:cNvSpPr>
            <a:spLocks noGrp="1"/>
          </p:cNvSpPr>
          <p:nvPr>
            <p:ph type="title"/>
          </p:nvPr>
        </p:nvSpPr>
        <p:spPr/>
        <p:txBody>
          <a:bodyPr/>
          <a:lstStyle/>
          <a:p>
            <a:pPr eaLnBrk="1" hangingPunct="1"/>
            <a:r>
              <a:rPr lang="en-US" sz="4000" smtClean="0">
                <a:cs typeface="Arial" charset="0"/>
              </a:rPr>
              <a:t>Research Question</a:t>
            </a:r>
          </a:p>
        </p:txBody>
      </p:sp>
      <p:sp>
        <p:nvSpPr>
          <p:cNvPr id="10243" name="Text Placeholder 2"/>
          <p:cNvSpPr>
            <a:spLocks noGrp="1"/>
          </p:cNvSpPr>
          <p:nvPr>
            <p:ph idx="1"/>
          </p:nvPr>
        </p:nvSpPr>
        <p:spPr/>
        <p:txBody>
          <a:bodyPr/>
          <a:lstStyle/>
          <a:p>
            <a:pPr eaLnBrk="1" hangingPunct="1">
              <a:buFont typeface="Calibri" pitchFamily="34" charset="0"/>
              <a:buChar char="•"/>
            </a:pPr>
            <a:r>
              <a:rPr lang="en-US" sz="3600" smtClean="0">
                <a:cs typeface="Arial" charset="0"/>
              </a:rPr>
              <a:t>What is the relationship between middle grades mathematics teachers' use and adaptation of Standards-based instructional materials and students' achievement?</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Placeholder 1"/>
          <p:cNvSpPr>
            <a:spLocks noGrp="1"/>
          </p:cNvSpPr>
          <p:nvPr>
            <p:ph type="title"/>
          </p:nvPr>
        </p:nvSpPr>
        <p:spPr/>
        <p:txBody>
          <a:bodyPr/>
          <a:lstStyle/>
          <a:p>
            <a:pPr eaLnBrk="1" hangingPunct="1"/>
            <a:r>
              <a:rPr lang="en-US" sz="4000" smtClean="0">
                <a:cs typeface="Arial" charset="0"/>
              </a:rPr>
              <a:t>Research Setting</a:t>
            </a:r>
          </a:p>
        </p:txBody>
      </p:sp>
      <p:sp>
        <p:nvSpPr>
          <p:cNvPr id="11267" name="Text Placeholder 2"/>
          <p:cNvSpPr>
            <a:spLocks noGrp="1"/>
          </p:cNvSpPr>
          <p:nvPr>
            <p:ph idx="1"/>
          </p:nvPr>
        </p:nvSpPr>
        <p:spPr/>
        <p:txBody>
          <a:bodyPr>
            <a:normAutofit/>
          </a:bodyPr>
          <a:lstStyle/>
          <a:p>
            <a:pPr eaLnBrk="1" hangingPunct="1">
              <a:buFont typeface="Calibri" pitchFamily="34" charset="0"/>
              <a:buChar char="•"/>
            </a:pPr>
            <a:r>
              <a:rPr lang="en-US" sz="3200" smtClean="0">
                <a:cs typeface="Arial" charset="0"/>
              </a:rPr>
              <a:t>Newark, NJ in 2008-2009 school year</a:t>
            </a:r>
          </a:p>
          <a:p>
            <a:pPr eaLnBrk="1" hangingPunct="1">
              <a:buFont typeface="Calibri" pitchFamily="34" charset="0"/>
              <a:buChar char="•"/>
            </a:pPr>
            <a:r>
              <a:rPr lang="en-US" sz="3200" smtClean="0">
                <a:cs typeface="Arial" charset="0"/>
              </a:rPr>
              <a:t>Had adopted Connected Mathematics Project (CMP) in 2002, started using CMP 2 in 2008-2009 </a:t>
            </a:r>
          </a:p>
          <a:p>
            <a:pPr eaLnBrk="1" hangingPunct="1">
              <a:buFont typeface="Calibri" pitchFamily="34" charset="0"/>
              <a:buChar char="•"/>
            </a:pPr>
            <a:r>
              <a:rPr lang="en-US" sz="3200" smtClean="0">
                <a:cs typeface="Arial" charset="0"/>
              </a:rPr>
              <a:t>Had an NSF-funded Local Systemic Change project that provided substantial professional development on CMP and middle grades mathematics education through 2008</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Placeholder 1"/>
          <p:cNvSpPr>
            <a:spLocks noGrp="1"/>
          </p:cNvSpPr>
          <p:nvPr>
            <p:ph type="title"/>
          </p:nvPr>
        </p:nvSpPr>
        <p:spPr/>
        <p:txBody>
          <a:bodyPr/>
          <a:lstStyle/>
          <a:p>
            <a:pPr eaLnBrk="1" hangingPunct="1"/>
            <a:r>
              <a:rPr lang="en-US" sz="4000" smtClean="0">
                <a:cs typeface="Arial" charset="0"/>
              </a:rPr>
              <a:t>Data Collection </a:t>
            </a:r>
          </a:p>
        </p:txBody>
      </p:sp>
      <p:sp>
        <p:nvSpPr>
          <p:cNvPr id="12291" name="Text Placeholder 2"/>
          <p:cNvSpPr>
            <a:spLocks noGrp="1"/>
          </p:cNvSpPr>
          <p:nvPr>
            <p:ph idx="1"/>
          </p:nvPr>
        </p:nvSpPr>
        <p:spPr/>
        <p:txBody>
          <a:bodyPr>
            <a:normAutofit/>
          </a:bodyPr>
          <a:lstStyle/>
          <a:p>
            <a:pPr eaLnBrk="1" hangingPunct="1">
              <a:buFont typeface="Calibri" pitchFamily="34" charset="0"/>
              <a:buChar char="•"/>
            </a:pPr>
            <a:r>
              <a:rPr lang="en-US" sz="2800" smtClean="0">
                <a:cs typeface="Arial" charset="0"/>
              </a:rPr>
              <a:t>Part of a larger mixed methods study</a:t>
            </a:r>
          </a:p>
          <a:p>
            <a:pPr eaLnBrk="1" hangingPunct="1">
              <a:buFont typeface="Calibri" pitchFamily="34" charset="0"/>
              <a:buChar char="•"/>
            </a:pPr>
            <a:r>
              <a:rPr lang="en-US" sz="2800" smtClean="0">
                <a:cs typeface="Arial" charset="0"/>
              </a:rPr>
              <a:t>Surveyed 159 middle grades mathematics teachers and the student achievement data from 2528 of their students in their first mathematics class of the week</a:t>
            </a:r>
          </a:p>
          <a:p>
            <a:pPr eaLnBrk="1" hangingPunct="1">
              <a:buFont typeface="Calibri" pitchFamily="34" charset="0"/>
              <a:buChar char="•"/>
            </a:pPr>
            <a:r>
              <a:rPr lang="en-US" sz="2800" smtClean="0">
                <a:cs typeface="Arial" charset="0"/>
              </a:rPr>
              <a:t>In Spring 2009, teachers completed the Surveys of Enacted Curriculum Instructional Content and Instructional Practices surveys and project-developed CMP </a:t>
            </a:r>
          </a:p>
          <a:p>
            <a:pPr eaLnBrk="1" hangingPunct="1">
              <a:buFont typeface="Calibri" pitchFamily="34" charset="0"/>
              <a:buChar char="•"/>
            </a:pPr>
            <a:r>
              <a:rPr lang="en-US" sz="2800" smtClean="0">
                <a:cs typeface="Arial" charset="0"/>
              </a:rPr>
              <a:t>Students took the NJ ASK during Spring 2009</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2291">
                                            <p:txEl>
                                              <p:pRg st="0" end="0"/>
                                            </p:txEl>
                                          </p:spTgt>
                                        </p:tgtEl>
                                        <p:attrNameLst>
                                          <p:attrName>style.visibility</p:attrName>
                                        </p:attrNameLst>
                                      </p:cBhvr>
                                      <p:to>
                                        <p:strVal val="visible"/>
                                      </p:to>
                                    </p:set>
                                    <p:animEffect transition="in" filter="wipe(down)">
                                      <p:cBhvr>
                                        <p:cTn id="7" dur="500"/>
                                        <p:tgtEl>
                                          <p:spTgt spid="1229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12291">
                                            <p:txEl>
                                              <p:pRg st="1" end="1"/>
                                            </p:txEl>
                                          </p:spTgt>
                                        </p:tgtEl>
                                        <p:attrNameLst>
                                          <p:attrName>style.visibility</p:attrName>
                                        </p:attrNameLst>
                                      </p:cBhvr>
                                      <p:to>
                                        <p:strVal val="visible"/>
                                      </p:to>
                                    </p:set>
                                    <p:animEffect transition="in" filter="wipe(down)">
                                      <p:cBhvr>
                                        <p:cTn id="12" dur="500"/>
                                        <p:tgtEl>
                                          <p:spTgt spid="1229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12291">
                                            <p:txEl>
                                              <p:pRg st="2" end="2"/>
                                            </p:txEl>
                                          </p:spTgt>
                                        </p:tgtEl>
                                        <p:attrNameLst>
                                          <p:attrName>style.visibility</p:attrName>
                                        </p:attrNameLst>
                                      </p:cBhvr>
                                      <p:to>
                                        <p:strVal val="visible"/>
                                      </p:to>
                                    </p:set>
                                    <p:animEffect transition="in" filter="wipe(down)">
                                      <p:cBhvr>
                                        <p:cTn id="17" dur="500"/>
                                        <p:tgtEl>
                                          <p:spTgt spid="12291">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12291">
                                            <p:txEl>
                                              <p:pRg st="3" end="3"/>
                                            </p:txEl>
                                          </p:spTgt>
                                        </p:tgtEl>
                                        <p:attrNameLst>
                                          <p:attrName>style.visibility</p:attrName>
                                        </p:attrNameLst>
                                      </p:cBhvr>
                                      <p:to>
                                        <p:strVal val="visible"/>
                                      </p:to>
                                    </p:set>
                                    <p:animEffect transition="in" filter="wipe(down)">
                                      <p:cBhvr>
                                        <p:cTn id="22" dur="500"/>
                                        <p:tgtEl>
                                          <p:spTgt spid="1229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1"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3674</TotalTime>
  <Words>4179</Words>
  <Application>Microsoft Office PowerPoint</Application>
  <PresentationFormat>On-screen Show (4:3)</PresentationFormat>
  <Paragraphs>265</Paragraphs>
  <Slides>27</Slides>
  <Notes>25</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Solstice</vt:lpstr>
      <vt:lpstr>Measuring Teachers’ Use of Standards-based Instructional Materials</vt:lpstr>
      <vt:lpstr>Overview</vt:lpstr>
      <vt:lpstr>Instructional Materials vs. Curriculum</vt:lpstr>
      <vt:lpstr>Why does this distinction matter?</vt:lpstr>
      <vt:lpstr>Our Perspective on Measuring Implementation</vt:lpstr>
      <vt:lpstr>An Example</vt:lpstr>
      <vt:lpstr>Research Question</vt:lpstr>
      <vt:lpstr>Research Setting</vt:lpstr>
      <vt:lpstr>Data Collection </vt:lpstr>
      <vt:lpstr>Surveys of Enacted Curriculum</vt:lpstr>
      <vt:lpstr>SEC Instructional Content Survey</vt:lpstr>
      <vt:lpstr>CMP Implementation Survey</vt:lpstr>
      <vt:lpstr>To answer the following questions, use the following definitions of textbook use</vt:lpstr>
      <vt:lpstr>Alignment of NJ ASK to New Jersey Mathematics Standards and Instructional Materials</vt:lpstr>
      <vt:lpstr>Data Analysis</vt:lpstr>
      <vt:lpstr>Measure construction</vt:lpstr>
      <vt:lpstr>Measure Construction</vt:lpstr>
      <vt:lpstr>Results: Incomplete table ofHLM Fixed Effects Estimates for a Model of 2009 NJ ASK Mathematics Scale Score with Robust Errors</vt:lpstr>
      <vt:lpstr>Summary of Results</vt:lpstr>
      <vt:lpstr>O’Donnell’s 5 Criteria for Measuring FOI</vt:lpstr>
      <vt:lpstr>Difference in measures of FOI</vt:lpstr>
      <vt:lpstr>Limitations</vt:lpstr>
      <vt:lpstr>Limitations Continued</vt:lpstr>
      <vt:lpstr>Returning to the Example</vt:lpstr>
      <vt:lpstr>NJ ASK Item Types by Grade</vt:lpstr>
      <vt:lpstr>Implications for Research in an Era of CCSSM</vt:lpstr>
      <vt:lpstr>Suggestions for Policy and Practice</vt:lpstr>
    </vt:vector>
  </TitlesOfParts>
  <Company>NCTM</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kking</dc:creator>
  <cp:lastModifiedBy>Karen</cp:lastModifiedBy>
  <cp:revision>26</cp:revision>
  <dcterms:created xsi:type="dcterms:W3CDTF">2011-04-27T18:16:04Z</dcterms:created>
  <dcterms:modified xsi:type="dcterms:W3CDTF">2012-11-13T21:13:27Z</dcterms:modified>
</cp:coreProperties>
</file>