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0"/>
  </p:notesMasterIdLst>
  <p:sldIdLst>
    <p:sldId id="256" r:id="rId2"/>
    <p:sldId id="258" r:id="rId3"/>
    <p:sldId id="329" r:id="rId4"/>
    <p:sldId id="261" r:id="rId5"/>
    <p:sldId id="259" r:id="rId6"/>
    <p:sldId id="260" r:id="rId7"/>
    <p:sldId id="330" r:id="rId8"/>
    <p:sldId id="264" r:id="rId9"/>
    <p:sldId id="265" r:id="rId10"/>
    <p:sldId id="266" r:id="rId11"/>
    <p:sldId id="267" r:id="rId12"/>
    <p:sldId id="270" r:id="rId13"/>
    <p:sldId id="271" r:id="rId14"/>
    <p:sldId id="272" r:id="rId15"/>
    <p:sldId id="273" r:id="rId16"/>
    <p:sldId id="274" r:id="rId17"/>
    <p:sldId id="275" r:id="rId18"/>
    <p:sldId id="277" r:id="rId19"/>
    <p:sldId id="278" r:id="rId20"/>
    <p:sldId id="279" r:id="rId21"/>
    <p:sldId id="276" r:id="rId22"/>
    <p:sldId id="280" r:id="rId23"/>
    <p:sldId id="281" r:id="rId24"/>
    <p:sldId id="282" r:id="rId25"/>
    <p:sldId id="283" r:id="rId26"/>
    <p:sldId id="284" r:id="rId27"/>
    <p:sldId id="285" r:id="rId28"/>
    <p:sldId id="287" r:id="rId29"/>
    <p:sldId id="289" r:id="rId30"/>
    <p:sldId id="286" r:id="rId31"/>
    <p:sldId id="290" r:id="rId32"/>
    <p:sldId id="291" r:id="rId33"/>
    <p:sldId id="292" r:id="rId34"/>
    <p:sldId id="301" r:id="rId35"/>
    <p:sldId id="296" r:id="rId36"/>
    <p:sldId id="297" r:id="rId37"/>
    <p:sldId id="298" r:id="rId38"/>
    <p:sldId id="299" r:id="rId39"/>
    <p:sldId id="302" r:id="rId40"/>
    <p:sldId id="304" r:id="rId41"/>
    <p:sldId id="332" r:id="rId42"/>
    <p:sldId id="305" r:id="rId43"/>
    <p:sldId id="306" r:id="rId44"/>
    <p:sldId id="307" r:id="rId45"/>
    <p:sldId id="308" r:id="rId46"/>
    <p:sldId id="316" r:id="rId47"/>
    <p:sldId id="317" r:id="rId48"/>
    <p:sldId id="314" r:id="rId49"/>
    <p:sldId id="318" r:id="rId50"/>
    <p:sldId id="315" r:id="rId51"/>
    <p:sldId id="319" r:id="rId52"/>
    <p:sldId id="320" r:id="rId53"/>
    <p:sldId id="321" r:id="rId54"/>
    <p:sldId id="322" r:id="rId55"/>
    <p:sldId id="325" r:id="rId56"/>
    <p:sldId id="326" r:id="rId57"/>
    <p:sldId id="327" r:id="rId58"/>
    <p:sldId id="328" r:id="rId5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82059" autoAdjust="0"/>
  </p:normalViewPr>
  <p:slideViewPr>
    <p:cSldViewPr snapToGrid="0" snapToObjects="1">
      <p:cViewPr varScale="1">
        <p:scale>
          <a:sx n="100" d="100"/>
          <a:sy n="100" d="100"/>
        </p:scale>
        <p:origin x="-1144"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78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viewProps" Target="viewProps.xml"/><Relationship Id="rId64" Type="http://schemas.openxmlformats.org/officeDocument/2006/relationships/theme" Target="theme/theme1.xml"/><Relationship Id="rId65"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notesMaster" Target="notesMasters/notesMaster1.xml"/><Relationship Id="rId61" Type="http://schemas.openxmlformats.org/officeDocument/2006/relationships/printerSettings" Target="printerSettings/printerSettings1.bin"/><Relationship Id="rId62"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BC18C4-2C72-6743-82ED-888F40A3F1CB}" type="doc">
      <dgm:prSet loTypeId="urn:microsoft.com/office/officeart/2005/8/layout/chevron2" loCatId="process" qsTypeId="urn:microsoft.com/office/officeart/2005/8/quickstyle/simple4" qsCatId="simple" csTypeId="urn:microsoft.com/office/officeart/2005/8/colors/accent1_2" csCatId="accent1" phldr="1"/>
      <dgm:spPr/>
      <dgm:t>
        <a:bodyPr/>
        <a:lstStyle/>
        <a:p>
          <a:endParaRPr lang="en-US"/>
        </a:p>
      </dgm:t>
    </dgm:pt>
    <dgm:pt modelId="{19C17C32-40DA-104A-84D4-273040C25DB4}">
      <dgm:prSet phldrT="[Text]"/>
      <dgm:spPr/>
      <dgm:t>
        <a:bodyPr/>
        <a:lstStyle/>
        <a:p>
          <a:r>
            <a:rPr lang="en-US" dirty="0" smtClean="0"/>
            <a:t>October</a:t>
          </a:r>
          <a:endParaRPr lang="en-US" dirty="0"/>
        </a:p>
      </dgm:t>
    </dgm:pt>
    <dgm:pt modelId="{03C5B976-BBD5-6E4D-A390-D81A9D68025C}" type="parTrans" cxnId="{C2900A1C-08FB-CA4A-880D-EDB3FDED7A4C}">
      <dgm:prSet/>
      <dgm:spPr/>
      <dgm:t>
        <a:bodyPr/>
        <a:lstStyle/>
        <a:p>
          <a:endParaRPr lang="en-US"/>
        </a:p>
      </dgm:t>
    </dgm:pt>
    <dgm:pt modelId="{64663058-62E8-DF46-80E3-4F9F3823AB71}" type="sibTrans" cxnId="{C2900A1C-08FB-CA4A-880D-EDB3FDED7A4C}">
      <dgm:prSet/>
      <dgm:spPr/>
      <dgm:t>
        <a:bodyPr/>
        <a:lstStyle/>
        <a:p>
          <a:endParaRPr lang="en-US"/>
        </a:p>
      </dgm:t>
    </dgm:pt>
    <dgm:pt modelId="{E0ED3667-3137-4043-84AC-00281EACC44A}">
      <dgm:prSet phldrT="[Text]"/>
      <dgm:spPr/>
      <dgm:t>
        <a:bodyPr/>
        <a:lstStyle/>
        <a:p>
          <a:r>
            <a:rPr lang="en-US" dirty="0" smtClean="0"/>
            <a:t>Interview district leaders to document current strategies for improving middle-school mathematics</a:t>
          </a:r>
          <a:endParaRPr lang="en-US" dirty="0"/>
        </a:p>
      </dgm:t>
    </dgm:pt>
    <dgm:pt modelId="{0D27F623-657E-2542-B8B1-41DE648D834E}" type="parTrans" cxnId="{4F69EB82-6F25-0646-8E32-BC6A515E87D0}">
      <dgm:prSet/>
      <dgm:spPr/>
      <dgm:t>
        <a:bodyPr/>
        <a:lstStyle/>
        <a:p>
          <a:endParaRPr lang="en-US"/>
        </a:p>
      </dgm:t>
    </dgm:pt>
    <dgm:pt modelId="{B3F55CB3-54DD-814E-8A29-321A1E90CE54}" type="sibTrans" cxnId="{4F69EB82-6F25-0646-8E32-BC6A515E87D0}">
      <dgm:prSet/>
      <dgm:spPr/>
      <dgm:t>
        <a:bodyPr/>
        <a:lstStyle/>
        <a:p>
          <a:endParaRPr lang="en-US"/>
        </a:p>
      </dgm:t>
    </dgm:pt>
    <dgm:pt modelId="{FC8FBCAA-C212-2641-A695-EDFA9BF6A44A}">
      <dgm:prSet phldrT="[Text]"/>
      <dgm:spPr/>
      <dgm:t>
        <a:bodyPr/>
        <a:lstStyle/>
        <a:p>
          <a:r>
            <a:rPr lang="en-US" dirty="0" smtClean="0"/>
            <a:t>January-March</a:t>
          </a:r>
          <a:endParaRPr lang="en-US" dirty="0"/>
        </a:p>
      </dgm:t>
    </dgm:pt>
    <dgm:pt modelId="{BC842CFB-CB9E-2F4E-94B6-13DAB8EB36B9}" type="parTrans" cxnId="{19753404-B2B2-B640-B993-95E14607FADE}">
      <dgm:prSet/>
      <dgm:spPr/>
      <dgm:t>
        <a:bodyPr/>
        <a:lstStyle/>
        <a:p>
          <a:endParaRPr lang="en-US"/>
        </a:p>
      </dgm:t>
    </dgm:pt>
    <dgm:pt modelId="{89699310-1F60-3A40-B844-83E50BACEDC5}" type="sibTrans" cxnId="{19753404-B2B2-B640-B993-95E14607FADE}">
      <dgm:prSet/>
      <dgm:spPr/>
      <dgm:t>
        <a:bodyPr/>
        <a:lstStyle/>
        <a:p>
          <a:endParaRPr lang="en-US"/>
        </a:p>
      </dgm:t>
    </dgm:pt>
    <dgm:pt modelId="{C7532906-E8A7-B94E-90CF-D0110F3B2C6E}">
      <dgm:prSet/>
      <dgm:spPr/>
      <dgm:t>
        <a:bodyPr/>
        <a:lstStyle/>
        <a:p>
          <a:r>
            <a:rPr lang="en-US" dirty="0" smtClean="0"/>
            <a:t>Audio-recorded interviews with the 200 participants to document how the districts’ strategies are actually playing out in schools and classrooms</a:t>
          </a:r>
          <a:endParaRPr lang="en-US" dirty="0"/>
        </a:p>
      </dgm:t>
    </dgm:pt>
    <dgm:pt modelId="{4450ED71-88E8-AF43-A0A9-9ADA4C4E3EC3}" type="parTrans" cxnId="{F8C3EA0A-DEE9-5E47-9164-A49E0E7758F7}">
      <dgm:prSet/>
      <dgm:spPr/>
      <dgm:t>
        <a:bodyPr/>
        <a:lstStyle/>
        <a:p>
          <a:endParaRPr lang="en-US"/>
        </a:p>
      </dgm:t>
    </dgm:pt>
    <dgm:pt modelId="{E1A8D484-D611-4E46-B4B0-4B2488DF500B}" type="sibTrans" cxnId="{F8C3EA0A-DEE9-5E47-9164-A49E0E7758F7}">
      <dgm:prSet/>
      <dgm:spPr/>
      <dgm:t>
        <a:bodyPr/>
        <a:lstStyle/>
        <a:p>
          <a:endParaRPr lang="en-US"/>
        </a:p>
      </dgm:t>
    </dgm:pt>
    <dgm:pt modelId="{9EFE1C83-5D2F-7A46-8652-DAD59E75A70E}" type="pres">
      <dgm:prSet presAssocID="{9EBC18C4-2C72-6743-82ED-888F40A3F1CB}" presName="linearFlow" presStyleCnt="0">
        <dgm:presLayoutVars>
          <dgm:dir/>
          <dgm:animLvl val="lvl"/>
          <dgm:resizeHandles val="exact"/>
        </dgm:presLayoutVars>
      </dgm:prSet>
      <dgm:spPr/>
      <dgm:t>
        <a:bodyPr/>
        <a:lstStyle/>
        <a:p>
          <a:endParaRPr lang="en-US"/>
        </a:p>
      </dgm:t>
    </dgm:pt>
    <dgm:pt modelId="{A66583A7-4674-C44C-A8D2-117C8D878391}" type="pres">
      <dgm:prSet presAssocID="{19C17C32-40DA-104A-84D4-273040C25DB4}" presName="composite" presStyleCnt="0"/>
      <dgm:spPr/>
    </dgm:pt>
    <dgm:pt modelId="{542B0F00-DC0E-1C4C-BFEC-C540F2435843}" type="pres">
      <dgm:prSet presAssocID="{19C17C32-40DA-104A-84D4-273040C25DB4}" presName="parentText" presStyleLbl="alignNode1" presStyleIdx="0" presStyleCnt="2">
        <dgm:presLayoutVars>
          <dgm:chMax val="1"/>
          <dgm:bulletEnabled val="1"/>
        </dgm:presLayoutVars>
      </dgm:prSet>
      <dgm:spPr/>
      <dgm:t>
        <a:bodyPr/>
        <a:lstStyle/>
        <a:p>
          <a:endParaRPr lang="en-US"/>
        </a:p>
      </dgm:t>
    </dgm:pt>
    <dgm:pt modelId="{340CA32E-25B2-5B46-8A8A-D9643F05C2C7}" type="pres">
      <dgm:prSet presAssocID="{19C17C32-40DA-104A-84D4-273040C25DB4}" presName="descendantText" presStyleLbl="alignAcc1" presStyleIdx="0" presStyleCnt="2">
        <dgm:presLayoutVars>
          <dgm:bulletEnabled val="1"/>
        </dgm:presLayoutVars>
      </dgm:prSet>
      <dgm:spPr/>
      <dgm:t>
        <a:bodyPr/>
        <a:lstStyle/>
        <a:p>
          <a:endParaRPr lang="en-US"/>
        </a:p>
      </dgm:t>
    </dgm:pt>
    <dgm:pt modelId="{40AE93F9-A8B3-8845-8BEB-57BDB4204C16}" type="pres">
      <dgm:prSet presAssocID="{64663058-62E8-DF46-80E3-4F9F3823AB71}" presName="sp" presStyleCnt="0"/>
      <dgm:spPr/>
    </dgm:pt>
    <dgm:pt modelId="{A2F269B8-1EDD-9B44-B5CD-E6BE358A201D}" type="pres">
      <dgm:prSet presAssocID="{FC8FBCAA-C212-2641-A695-EDFA9BF6A44A}" presName="composite" presStyleCnt="0"/>
      <dgm:spPr/>
    </dgm:pt>
    <dgm:pt modelId="{F923A8E0-20E6-6141-ABDA-27FC63780CF4}" type="pres">
      <dgm:prSet presAssocID="{FC8FBCAA-C212-2641-A695-EDFA9BF6A44A}" presName="parentText" presStyleLbl="alignNode1" presStyleIdx="1" presStyleCnt="2">
        <dgm:presLayoutVars>
          <dgm:chMax val="1"/>
          <dgm:bulletEnabled val="1"/>
        </dgm:presLayoutVars>
      </dgm:prSet>
      <dgm:spPr/>
      <dgm:t>
        <a:bodyPr/>
        <a:lstStyle/>
        <a:p>
          <a:endParaRPr lang="en-US"/>
        </a:p>
      </dgm:t>
    </dgm:pt>
    <dgm:pt modelId="{2FE80FC1-CCC0-B345-BA7C-4FD43858304C}" type="pres">
      <dgm:prSet presAssocID="{FC8FBCAA-C212-2641-A695-EDFA9BF6A44A}" presName="descendantText" presStyleLbl="alignAcc1" presStyleIdx="1" presStyleCnt="2">
        <dgm:presLayoutVars>
          <dgm:bulletEnabled val="1"/>
        </dgm:presLayoutVars>
      </dgm:prSet>
      <dgm:spPr/>
      <dgm:t>
        <a:bodyPr/>
        <a:lstStyle/>
        <a:p>
          <a:endParaRPr lang="en-US"/>
        </a:p>
      </dgm:t>
    </dgm:pt>
  </dgm:ptLst>
  <dgm:cxnLst>
    <dgm:cxn modelId="{F8C3EA0A-DEE9-5E47-9164-A49E0E7758F7}" srcId="{FC8FBCAA-C212-2641-A695-EDFA9BF6A44A}" destId="{C7532906-E8A7-B94E-90CF-D0110F3B2C6E}" srcOrd="0" destOrd="0" parTransId="{4450ED71-88E8-AF43-A0A9-9ADA4C4E3EC3}" sibTransId="{E1A8D484-D611-4E46-B4B0-4B2488DF500B}"/>
    <dgm:cxn modelId="{C2900A1C-08FB-CA4A-880D-EDB3FDED7A4C}" srcId="{9EBC18C4-2C72-6743-82ED-888F40A3F1CB}" destId="{19C17C32-40DA-104A-84D4-273040C25DB4}" srcOrd="0" destOrd="0" parTransId="{03C5B976-BBD5-6E4D-A390-D81A9D68025C}" sibTransId="{64663058-62E8-DF46-80E3-4F9F3823AB71}"/>
    <dgm:cxn modelId="{19753404-B2B2-B640-B993-95E14607FADE}" srcId="{9EBC18C4-2C72-6743-82ED-888F40A3F1CB}" destId="{FC8FBCAA-C212-2641-A695-EDFA9BF6A44A}" srcOrd="1" destOrd="0" parTransId="{BC842CFB-CB9E-2F4E-94B6-13DAB8EB36B9}" sibTransId="{89699310-1F60-3A40-B844-83E50BACEDC5}"/>
    <dgm:cxn modelId="{CFCE328C-19EE-EF45-ADAB-A5D460DE4AE6}" type="presOf" srcId="{9EBC18C4-2C72-6743-82ED-888F40A3F1CB}" destId="{9EFE1C83-5D2F-7A46-8652-DAD59E75A70E}" srcOrd="0" destOrd="0" presId="urn:microsoft.com/office/officeart/2005/8/layout/chevron2"/>
    <dgm:cxn modelId="{ECD143F3-AB78-1446-82F5-870E995F09AA}" type="presOf" srcId="{FC8FBCAA-C212-2641-A695-EDFA9BF6A44A}" destId="{F923A8E0-20E6-6141-ABDA-27FC63780CF4}" srcOrd="0" destOrd="0" presId="urn:microsoft.com/office/officeart/2005/8/layout/chevron2"/>
    <dgm:cxn modelId="{63768E99-19E8-914B-809D-16423FCB57D7}" type="presOf" srcId="{E0ED3667-3137-4043-84AC-00281EACC44A}" destId="{340CA32E-25B2-5B46-8A8A-D9643F05C2C7}" srcOrd="0" destOrd="0" presId="urn:microsoft.com/office/officeart/2005/8/layout/chevron2"/>
    <dgm:cxn modelId="{16B057E5-D8C2-724A-B9F9-441FF3330796}" type="presOf" srcId="{C7532906-E8A7-B94E-90CF-D0110F3B2C6E}" destId="{2FE80FC1-CCC0-B345-BA7C-4FD43858304C}" srcOrd="0" destOrd="0" presId="urn:microsoft.com/office/officeart/2005/8/layout/chevron2"/>
    <dgm:cxn modelId="{2E90BB7D-A0A2-E047-A9CF-FD73E3FFEBCB}" type="presOf" srcId="{19C17C32-40DA-104A-84D4-273040C25DB4}" destId="{542B0F00-DC0E-1C4C-BFEC-C540F2435843}" srcOrd="0" destOrd="0" presId="urn:microsoft.com/office/officeart/2005/8/layout/chevron2"/>
    <dgm:cxn modelId="{4F69EB82-6F25-0646-8E32-BC6A515E87D0}" srcId="{19C17C32-40DA-104A-84D4-273040C25DB4}" destId="{E0ED3667-3137-4043-84AC-00281EACC44A}" srcOrd="0" destOrd="0" parTransId="{0D27F623-657E-2542-B8B1-41DE648D834E}" sibTransId="{B3F55CB3-54DD-814E-8A29-321A1E90CE54}"/>
    <dgm:cxn modelId="{6731E71C-EA5D-6940-BC09-647F633C27C0}" type="presParOf" srcId="{9EFE1C83-5D2F-7A46-8652-DAD59E75A70E}" destId="{A66583A7-4674-C44C-A8D2-117C8D878391}" srcOrd="0" destOrd="0" presId="urn:microsoft.com/office/officeart/2005/8/layout/chevron2"/>
    <dgm:cxn modelId="{4A3048E3-B7B8-4C4A-90DE-E0F81AAD57DC}" type="presParOf" srcId="{A66583A7-4674-C44C-A8D2-117C8D878391}" destId="{542B0F00-DC0E-1C4C-BFEC-C540F2435843}" srcOrd="0" destOrd="0" presId="urn:microsoft.com/office/officeart/2005/8/layout/chevron2"/>
    <dgm:cxn modelId="{19774135-EA1D-9F4E-A481-5BB452B90248}" type="presParOf" srcId="{A66583A7-4674-C44C-A8D2-117C8D878391}" destId="{340CA32E-25B2-5B46-8A8A-D9643F05C2C7}" srcOrd="1" destOrd="0" presId="urn:microsoft.com/office/officeart/2005/8/layout/chevron2"/>
    <dgm:cxn modelId="{E6394976-C61D-C547-AB89-D1C3E66A864F}" type="presParOf" srcId="{9EFE1C83-5D2F-7A46-8652-DAD59E75A70E}" destId="{40AE93F9-A8B3-8845-8BEB-57BDB4204C16}" srcOrd="1" destOrd="0" presId="urn:microsoft.com/office/officeart/2005/8/layout/chevron2"/>
    <dgm:cxn modelId="{BAA1B720-4774-0F45-9D0F-7374B8383FC0}" type="presParOf" srcId="{9EFE1C83-5D2F-7A46-8652-DAD59E75A70E}" destId="{A2F269B8-1EDD-9B44-B5CD-E6BE358A201D}" srcOrd="2" destOrd="0" presId="urn:microsoft.com/office/officeart/2005/8/layout/chevron2"/>
    <dgm:cxn modelId="{A4A63B53-AE7F-8742-B4C3-11CC4B8C79B0}" type="presParOf" srcId="{A2F269B8-1EDD-9B44-B5CD-E6BE358A201D}" destId="{F923A8E0-20E6-6141-ABDA-27FC63780CF4}" srcOrd="0" destOrd="0" presId="urn:microsoft.com/office/officeart/2005/8/layout/chevron2"/>
    <dgm:cxn modelId="{3EF838CD-FBF4-4246-AB3C-CC48A3C11402}" type="presParOf" srcId="{A2F269B8-1EDD-9B44-B5CD-E6BE358A201D}" destId="{2FE80FC1-CCC0-B345-BA7C-4FD43858304C}"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EBC18C4-2C72-6743-82ED-888F40A3F1CB}" type="doc">
      <dgm:prSet loTypeId="urn:microsoft.com/office/officeart/2005/8/layout/chevron2" loCatId="process" qsTypeId="urn:microsoft.com/office/officeart/2005/8/quickstyle/simple4" qsCatId="simple" csTypeId="urn:microsoft.com/office/officeart/2005/8/colors/accent1_2" csCatId="accent1" phldr="1"/>
      <dgm:spPr/>
      <dgm:t>
        <a:bodyPr/>
        <a:lstStyle/>
        <a:p>
          <a:endParaRPr lang="en-US"/>
        </a:p>
      </dgm:t>
    </dgm:pt>
    <dgm:pt modelId="{19C17C32-40DA-104A-84D4-273040C25DB4}">
      <dgm:prSet phldrT="[Text]"/>
      <dgm:spPr/>
      <dgm:t>
        <a:bodyPr/>
        <a:lstStyle/>
        <a:p>
          <a:r>
            <a:rPr lang="en-US" dirty="0" smtClean="0"/>
            <a:t>February-May</a:t>
          </a:r>
          <a:endParaRPr lang="en-US" dirty="0"/>
        </a:p>
      </dgm:t>
    </dgm:pt>
    <dgm:pt modelId="{03C5B976-BBD5-6E4D-A390-D81A9D68025C}" type="parTrans" cxnId="{C2900A1C-08FB-CA4A-880D-EDB3FDED7A4C}">
      <dgm:prSet/>
      <dgm:spPr/>
      <dgm:t>
        <a:bodyPr/>
        <a:lstStyle/>
        <a:p>
          <a:endParaRPr lang="en-US"/>
        </a:p>
      </dgm:t>
    </dgm:pt>
    <dgm:pt modelId="{64663058-62E8-DF46-80E3-4F9F3823AB71}" type="sibTrans" cxnId="{C2900A1C-08FB-CA4A-880D-EDB3FDED7A4C}">
      <dgm:prSet/>
      <dgm:spPr/>
      <dgm:t>
        <a:bodyPr/>
        <a:lstStyle/>
        <a:p>
          <a:endParaRPr lang="en-US"/>
        </a:p>
      </dgm:t>
    </dgm:pt>
    <dgm:pt modelId="{644C8601-71E4-4444-9DCB-240157C5D997}">
      <dgm:prSet phldrT="[Text]" custT="1"/>
      <dgm:spPr/>
      <dgm:t>
        <a:bodyPr/>
        <a:lstStyle/>
        <a:p>
          <a:r>
            <a:rPr lang="en-US" sz="2000" dirty="0" smtClean="0"/>
            <a:t>Analyze transcripts of the 200 interviews</a:t>
          </a:r>
          <a:endParaRPr lang="en-US" sz="2000" dirty="0"/>
        </a:p>
      </dgm:t>
    </dgm:pt>
    <dgm:pt modelId="{41D60F5D-AE58-F945-8AA7-9FCD042293B0}" type="parTrans" cxnId="{BF0DE3F3-6E2B-7E44-88DC-592D14D4E57C}">
      <dgm:prSet/>
      <dgm:spPr/>
      <dgm:t>
        <a:bodyPr/>
        <a:lstStyle/>
        <a:p>
          <a:endParaRPr lang="en-US"/>
        </a:p>
      </dgm:t>
    </dgm:pt>
    <dgm:pt modelId="{F25D7DBF-C820-B64C-B237-B8C846FAEE43}" type="sibTrans" cxnId="{BF0DE3F3-6E2B-7E44-88DC-592D14D4E57C}">
      <dgm:prSet/>
      <dgm:spPr/>
      <dgm:t>
        <a:bodyPr/>
        <a:lstStyle/>
        <a:p>
          <a:endParaRPr lang="en-US"/>
        </a:p>
      </dgm:t>
    </dgm:pt>
    <dgm:pt modelId="{9E8C3614-C2F1-3148-8434-997191EC881E}">
      <dgm:prSet phldrT="[Text]" custT="1"/>
      <dgm:spPr/>
      <dgm:t>
        <a:bodyPr/>
        <a:lstStyle/>
        <a:p>
          <a:r>
            <a:rPr lang="en-US" sz="2000" dirty="0" smtClean="0"/>
            <a:t>Identify and </a:t>
          </a:r>
          <a:r>
            <a:rPr lang="en-US" sz="2000" i="1" dirty="0" smtClean="0"/>
            <a:t>explain</a:t>
          </a:r>
          <a:r>
            <a:rPr lang="en-US" sz="2000" dirty="0" smtClean="0"/>
            <a:t> gaps between each district’s intended and implemented improvement strategies</a:t>
          </a:r>
          <a:endParaRPr lang="en-US" sz="2000" dirty="0"/>
        </a:p>
      </dgm:t>
    </dgm:pt>
    <dgm:pt modelId="{D3C1278C-780B-C140-98F4-0BB69EC40A1E}" type="parTrans" cxnId="{1C54B41A-154D-C24C-BFC3-77A8E3398089}">
      <dgm:prSet/>
      <dgm:spPr/>
      <dgm:t>
        <a:bodyPr/>
        <a:lstStyle/>
        <a:p>
          <a:endParaRPr lang="en-US"/>
        </a:p>
      </dgm:t>
    </dgm:pt>
    <dgm:pt modelId="{31B21E8B-47AF-0E47-8B16-E8D2AF2DE7CC}" type="sibTrans" cxnId="{1C54B41A-154D-C24C-BFC3-77A8E3398089}">
      <dgm:prSet/>
      <dgm:spPr/>
      <dgm:t>
        <a:bodyPr/>
        <a:lstStyle/>
        <a:p>
          <a:endParaRPr lang="en-US"/>
        </a:p>
      </dgm:t>
    </dgm:pt>
    <dgm:pt modelId="{0A28FE76-1505-C34B-B2CF-BDEE25ED64E3}">
      <dgm:prSet phldrT="[Text]" custT="1"/>
      <dgm:spPr/>
      <dgm:t>
        <a:bodyPr/>
        <a:lstStyle/>
        <a:p>
          <a:r>
            <a:rPr lang="en-US" sz="2000" dirty="0" smtClean="0"/>
            <a:t>Develop a detailed report for leaders in each district</a:t>
          </a:r>
          <a:endParaRPr lang="en-US" sz="2000" dirty="0"/>
        </a:p>
      </dgm:t>
    </dgm:pt>
    <dgm:pt modelId="{8E8BE015-FF89-6048-AE27-D5D964487BE5}" type="parTrans" cxnId="{A497951A-14BB-5D44-BDB7-DBAAFFFB8717}">
      <dgm:prSet/>
      <dgm:spPr/>
      <dgm:t>
        <a:bodyPr/>
        <a:lstStyle/>
        <a:p>
          <a:endParaRPr lang="en-US"/>
        </a:p>
      </dgm:t>
    </dgm:pt>
    <dgm:pt modelId="{7DF93230-7484-D046-9F2A-C13774F2A0D7}" type="sibTrans" cxnId="{A497951A-14BB-5D44-BDB7-DBAAFFFB8717}">
      <dgm:prSet/>
      <dgm:spPr/>
      <dgm:t>
        <a:bodyPr/>
        <a:lstStyle/>
        <a:p>
          <a:endParaRPr lang="en-US"/>
        </a:p>
      </dgm:t>
    </dgm:pt>
    <dgm:pt modelId="{FBCC9DD2-1DAB-FE4B-AC84-32ECE367F6D7}">
      <dgm:prSet phldrT="[Text]" custT="1"/>
      <dgm:spPr/>
      <dgm:t>
        <a:bodyPr/>
        <a:lstStyle/>
        <a:p>
          <a:r>
            <a:rPr lang="en-US" sz="2000" dirty="0" smtClean="0"/>
            <a:t>Shared findings and made actionable recommendations</a:t>
          </a:r>
          <a:endParaRPr lang="en-US" sz="2000" dirty="0"/>
        </a:p>
      </dgm:t>
    </dgm:pt>
    <dgm:pt modelId="{65AC1594-9799-B747-8011-85D78B6F42BE}" type="parTrans" cxnId="{BB8A0CC9-1CCC-FF41-88E6-526879F2976E}">
      <dgm:prSet/>
      <dgm:spPr/>
      <dgm:t>
        <a:bodyPr/>
        <a:lstStyle/>
        <a:p>
          <a:endParaRPr lang="en-US"/>
        </a:p>
      </dgm:t>
    </dgm:pt>
    <dgm:pt modelId="{42FFDAF5-4274-3845-8734-DEA8AE9BF6A2}" type="sibTrans" cxnId="{BB8A0CC9-1CCC-FF41-88E6-526879F2976E}">
      <dgm:prSet/>
      <dgm:spPr/>
      <dgm:t>
        <a:bodyPr/>
        <a:lstStyle/>
        <a:p>
          <a:endParaRPr lang="en-US"/>
        </a:p>
      </dgm:t>
    </dgm:pt>
    <dgm:pt modelId="{D2662277-E937-DE44-934C-E70AC4530D9E}">
      <dgm:prSet phldrT="[Text]"/>
      <dgm:spPr/>
      <dgm:t>
        <a:bodyPr/>
        <a:lstStyle/>
        <a:p>
          <a:r>
            <a:rPr lang="en-US" dirty="0" smtClean="0"/>
            <a:t>May</a:t>
          </a:r>
          <a:endParaRPr lang="en-US" dirty="0"/>
        </a:p>
      </dgm:t>
    </dgm:pt>
    <dgm:pt modelId="{0C31598E-5769-174E-9177-E8DD21DD77EF}" type="parTrans" cxnId="{00BA4D94-F2BC-8542-9454-4702E94E09EB}">
      <dgm:prSet/>
      <dgm:spPr/>
      <dgm:t>
        <a:bodyPr/>
        <a:lstStyle/>
        <a:p>
          <a:endParaRPr lang="en-US"/>
        </a:p>
      </dgm:t>
    </dgm:pt>
    <dgm:pt modelId="{E207A478-B049-1842-ABAC-B081BF1D263D}" type="sibTrans" cxnId="{00BA4D94-F2BC-8542-9454-4702E94E09EB}">
      <dgm:prSet/>
      <dgm:spPr/>
      <dgm:t>
        <a:bodyPr/>
        <a:lstStyle/>
        <a:p>
          <a:endParaRPr lang="en-US"/>
        </a:p>
      </dgm:t>
    </dgm:pt>
    <dgm:pt modelId="{1EAE3338-5B2E-1649-AB80-B7DC59225D92}">
      <dgm:prSet phldrT="[Text]" custT="1"/>
      <dgm:spPr/>
      <dgm:t>
        <a:bodyPr/>
        <a:lstStyle/>
        <a:p>
          <a:r>
            <a:rPr lang="en-US" sz="2000" dirty="0" smtClean="0"/>
            <a:t>Meet with district leaders to discuss our findings and recommendations</a:t>
          </a:r>
          <a:endParaRPr lang="en-US" sz="2000" dirty="0"/>
        </a:p>
      </dgm:t>
    </dgm:pt>
    <dgm:pt modelId="{A74F6A38-A184-4749-A01F-C4A139BA7CEC}" type="parTrans" cxnId="{A4BCD6BA-A67F-114B-A110-013272DCC1D2}">
      <dgm:prSet/>
      <dgm:spPr/>
      <dgm:t>
        <a:bodyPr/>
        <a:lstStyle/>
        <a:p>
          <a:endParaRPr lang="en-US"/>
        </a:p>
      </dgm:t>
    </dgm:pt>
    <dgm:pt modelId="{EE68B2A2-B403-2845-A402-2E12DF27F159}" type="sibTrans" cxnId="{A4BCD6BA-A67F-114B-A110-013272DCC1D2}">
      <dgm:prSet/>
      <dgm:spPr/>
      <dgm:t>
        <a:bodyPr/>
        <a:lstStyle/>
        <a:p>
          <a:endParaRPr lang="en-US"/>
        </a:p>
      </dgm:t>
    </dgm:pt>
    <dgm:pt modelId="{9EFE1C83-5D2F-7A46-8652-DAD59E75A70E}" type="pres">
      <dgm:prSet presAssocID="{9EBC18C4-2C72-6743-82ED-888F40A3F1CB}" presName="linearFlow" presStyleCnt="0">
        <dgm:presLayoutVars>
          <dgm:dir/>
          <dgm:animLvl val="lvl"/>
          <dgm:resizeHandles val="exact"/>
        </dgm:presLayoutVars>
      </dgm:prSet>
      <dgm:spPr/>
      <dgm:t>
        <a:bodyPr/>
        <a:lstStyle/>
        <a:p>
          <a:endParaRPr lang="en-US"/>
        </a:p>
      </dgm:t>
    </dgm:pt>
    <dgm:pt modelId="{A66583A7-4674-C44C-A8D2-117C8D878391}" type="pres">
      <dgm:prSet presAssocID="{19C17C32-40DA-104A-84D4-273040C25DB4}" presName="composite" presStyleCnt="0"/>
      <dgm:spPr/>
    </dgm:pt>
    <dgm:pt modelId="{542B0F00-DC0E-1C4C-BFEC-C540F2435843}" type="pres">
      <dgm:prSet presAssocID="{19C17C32-40DA-104A-84D4-273040C25DB4}" presName="parentText" presStyleLbl="alignNode1" presStyleIdx="0" presStyleCnt="2">
        <dgm:presLayoutVars>
          <dgm:chMax val="1"/>
          <dgm:bulletEnabled val="1"/>
        </dgm:presLayoutVars>
      </dgm:prSet>
      <dgm:spPr/>
      <dgm:t>
        <a:bodyPr/>
        <a:lstStyle/>
        <a:p>
          <a:endParaRPr lang="en-US"/>
        </a:p>
      </dgm:t>
    </dgm:pt>
    <dgm:pt modelId="{340CA32E-25B2-5B46-8A8A-D9643F05C2C7}" type="pres">
      <dgm:prSet presAssocID="{19C17C32-40DA-104A-84D4-273040C25DB4}" presName="descendantText" presStyleLbl="alignAcc1" presStyleIdx="0" presStyleCnt="2">
        <dgm:presLayoutVars>
          <dgm:bulletEnabled val="1"/>
        </dgm:presLayoutVars>
      </dgm:prSet>
      <dgm:spPr/>
      <dgm:t>
        <a:bodyPr/>
        <a:lstStyle/>
        <a:p>
          <a:endParaRPr lang="en-US"/>
        </a:p>
      </dgm:t>
    </dgm:pt>
    <dgm:pt modelId="{40AE93F9-A8B3-8845-8BEB-57BDB4204C16}" type="pres">
      <dgm:prSet presAssocID="{64663058-62E8-DF46-80E3-4F9F3823AB71}" presName="sp" presStyleCnt="0"/>
      <dgm:spPr/>
    </dgm:pt>
    <dgm:pt modelId="{A3DEADAB-9A69-E849-B6A1-F498C0642E25}" type="pres">
      <dgm:prSet presAssocID="{D2662277-E937-DE44-934C-E70AC4530D9E}" presName="composite" presStyleCnt="0"/>
      <dgm:spPr/>
    </dgm:pt>
    <dgm:pt modelId="{6BF3F321-8905-5F4B-8A3E-828871B60C3D}" type="pres">
      <dgm:prSet presAssocID="{D2662277-E937-DE44-934C-E70AC4530D9E}" presName="parentText" presStyleLbl="alignNode1" presStyleIdx="1" presStyleCnt="2">
        <dgm:presLayoutVars>
          <dgm:chMax val="1"/>
          <dgm:bulletEnabled val="1"/>
        </dgm:presLayoutVars>
      </dgm:prSet>
      <dgm:spPr/>
      <dgm:t>
        <a:bodyPr/>
        <a:lstStyle/>
        <a:p>
          <a:endParaRPr lang="en-US"/>
        </a:p>
      </dgm:t>
    </dgm:pt>
    <dgm:pt modelId="{A2741F36-A513-C645-9D30-33361A853187}" type="pres">
      <dgm:prSet presAssocID="{D2662277-E937-DE44-934C-E70AC4530D9E}" presName="descendantText" presStyleLbl="alignAcc1" presStyleIdx="1" presStyleCnt="2">
        <dgm:presLayoutVars>
          <dgm:bulletEnabled val="1"/>
        </dgm:presLayoutVars>
      </dgm:prSet>
      <dgm:spPr/>
      <dgm:t>
        <a:bodyPr/>
        <a:lstStyle/>
        <a:p>
          <a:endParaRPr lang="en-US"/>
        </a:p>
      </dgm:t>
    </dgm:pt>
  </dgm:ptLst>
  <dgm:cxnLst>
    <dgm:cxn modelId="{B54DBA19-5268-364E-9F4F-68D2F2F56008}" type="presOf" srcId="{9E8C3614-C2F1-3148-8434-997191EC881E}" destId="{340CA32E-25B2-5B46-8A8A-D9643F05C2C7}" srcOrd="0" destOrd="1" presId="urn:microsoft.com/office/officeart/2005/8/layout/chevron2"/>
    <dgm:cxn modelId="{00BA4D94-F2BC-8542-9454-4702E94E09EB}" srcId="{9EBC18C4-2C72-6743-82ED-888F40A3F1CB}" destId="{D2662277-E937-DE44-934C-E70AC4530D9E}" srcOrd="1" destOrd="0" parTransId="{0C31598E-5769-174E-9177-E8DD21DD77EF}" sibTransId="{E207A478-B049-1842-ABAC-B081BF1D263D}"/>
    <dgm:cxn modelId="{C2900A1C-08FB-CA4A-880D-EDB3FDED7A4C}" srcId="{9EBC18C4-2C72-6743-82ED-888F40A3F1CB}" destId="{19C17C32-40DA-104A-84D4-273040C25DB4}" srcOrd="0" destOrd="0" parTransId="{03C5B976-BBD5-6E4D-A390-D81A9D68025C}" sibTransId="{64663058-62E8-DF46-80E3-4F9F3823AB71}"/>
    <dgm:cxn modelId="{BF0DE3F3-6E2B-7E44-88DC-592D14D4E57C}" srcId="{19C17C32-40DA-104A-84D4-273040C25DB4}" destId="{644C8601-71E4-4444-9DCB-240157C5D997}" srcOrd="0" destOrd="0" parTransId="{41D60F5D-AE58-F945-8AA7-9FCD042293B0}" sibTransId="{F25D7DBF-C820-B64C-B237-B8C846FAEE43}"/>
    <dgm:cxn modelId="{EDEA25A3-0545-854E-B59F-8A18971C4733}" type="presOf" srcId="{644C8601-71E4-4444-9DCB-240157C5D997}" destId="{340CA32E-25B2-5B46-8A8A-D9643F05C2C7}" srcOrd="0" destOrd="0" presId="urn:microsoft.com/office/officeart/2005/8/layout/chevron2"/>
    <dgm:cxn modelId="{A497951A-14BB-5D44-BDB7-DBAAFFFB8717}" srcId="{19C17C32-40DA-104A-84D4-273040C25DB4}" destId="{0A28FE76-1505-C34B-B2CF-BDEE25ED64E3}" srcOrd="1" destOrd="0" parTransId="{8E8BE015-FF89-6048-AE27-D5D964487BE5}" sibTransId="{7DF93230-7484-D046-9F2A-C13774F2A0D7}"/>
    <dgm:cxn modelId="{3D934617-B0F1-D749-8814-2BA331EC4545}" type="presOf" srcId="{1EAE3338-5B2E-1649-AB80-B7DC59225D92}" destId="{A2741F36-A513-C645-9D30-33361A853187}" srcOrd="0" destOrd="0" presId="urn:microsoft.com/office/officeart/2005/8/layout/chevron2"/>
    <dgm:cxn modelId="{A9516960-8B71-7848-A1D0-3C8EEB94B413}" type="presOf" srcId="{FBCC9DD2-1DAB-FE4B-AC84-32ECE367F6D7}" destId="{340CA32E-25B2-5B46-8A8A-D9643F05C2C7}" srcOrd="0" destOrd="3" presId="urn:microsoft.com/office/officeart/2005/8/layout/chevron2"/>
    <dgm:cxn modelId="{1C54B41A-154D-C24C-BFC3-77A8E3398089}" srcId="{644C8601-71E4-4444-9DCB-240157C5D997}" destId="{9E8C3614-C2F1-3148-8434-997191EC881E}" srcOrd="0" destOrd="0" parTransId="{D3C1278C-780B-C140-98F4-0BB69EC40A1E}" sibTransId="{31B21E8B-47AF-0E47-8B16-E8D2AF2DE7CC}"/>
    <dgm:cxn modelId="{6ED5D4DF-F65A-A04F-9F93-31471D1B3C7F}" type="presOf" srcId="{9EBC18C4-2C72-6743-82ED-888F40A3F1CB}" destId="{9EFE1C83-5D2F-7A46-8652-DAD59E75A70E}" srcOrd="0" destOrd="0" presId="urn:microsoft.com/office/officeart/2005/8/layout/chevron2"/>
    <dgm:cxn modelId="{D4087F9E-3281-0344-A945-827CC5500FDC}" type="presOf" srcId="{D2662277-E937-DE44-934C-E70AC4530D9E}" destId="{6BF3F321-8905-5F4B-8A3E-828871B60C3D}" srcOrd="0" destOrd="0" presId="urn:microsoft.com/office/officeart/2005/8/layout/chevron2"/>
    <dgm:cxn modelId="{A4BCD6BA-A67F-114B-A110-013272DCC1D2}" srcId="{D2662277-E937-DE44-934C-E70AC4530D9E}" destId="{1EAE3338-5B2E-1649-AB80-B7DC59225D92}" srcOrd="0" destOrd="0" parTransId="{A74F6A38-A184-4749-A01F-C4A139BA7CEC}" sibTransId="{EE68B2A2-B403-2845-A402-2E12DF27F159}"/>
    <dgm:cxn modelId="{C355EFB4-46CF-4E46-AB09-97D825AF768D}" type="presOf" srcId="{19C17C32-40DA-104A-84D4-273040C25DB4}" destId="{542B0F00-DC0E-1C4C-BFEC-C540F2435843}" srcOrd="0" destOrd="0" presId="urn:microsoft.com/office/officeart/2005/8/layout/chevron2"/>
    <dgm:cxn modelId="{BB8A0CC9-1CCC-FF41-88E6-526879F2976E}" srcId="{0A28FE76-1505-C34B-B2CF-BDEE25ED64E3}" destId="{FBCC9DD2-1DAB-FE4B-AC84-32ECE367F6D7}" srcOrd="0" destOrd="0" parTransId="{65AC1594-9799-B747-8011-85D78B6F42BE}" sibTransId="{42FFDAF5-4274-3845-8734-DEA8AE9BF6A2}"/>
    <dgm:cxn modelId="{69DBBBCB-2E97-7F46-8DA1-6B3C5E4F0D69}" type="presOf" srcId="{0A28FE76-1505-C34B-B2CF-BDEE25ED64E3}" destId="{340CA32E-25B2-5B46-8A8A-D9643F05C2C7}" srcOrd="0" destOrd="2" presId="urn:microsoft.com/office/officeart/2005/8/layout/chevron2"/>
    <dgm:cxn modelId="{2EEE4BCE-8AA5-6542-92E2-6E7E49BF4B81}" type="presParOf" srcId="{9EFE1C83-5D2F-7A46-8652-DAD59E75A70E}" destId="{A66583A7-4674-C44C-A8D2-117C8D878391}" srcOrd="0" destOrd="0" presId="urn:microsoft.com/office/officeart/2005/8/layout/chevron2"/>
    <dgm:cxn modelId="{23AAB69F-931B-5C43-9D1B-12ED2411C9C8}" type="presParOf" srcId="{A66583A7-4674-C44C-A8D2-117C8D878391}" destId="{542B0F00-DC0E-1C4C-BFEC-C540F2435843}" srcOrd="0" destOrd="0" presId="urn:microsoft.com/office/officeart/2005/8/layout/chevron2"/>
    <dgm:cxn modelId="{2ADF100E-1DB8-AE40-83C4-014CDA4C10E6}" type="presParOf" srcId="{A66583A7-4674-C44C-A8D2-117C8D878391}" destId="{340CA32E-25B2-5B46-8A8A-D9643F05C2C7}" srcOrd="1" destOrd="0" presId="urn:microsoft.com/office/officeart/2005/8/layout/chevron2"/>
    <dgm:cxn modelId="{EDE84F57-9507-A540-867A-ACD66CBB7C87}" type="presParOf" srcId="{9EFE1C83-5D2F-7A46-8652-DAD59E75A70E}" destId="{40AE93F9-A8B3-8845-8BEB-57BDB4204C16}" srcOrd="1" destOrd="0" presId="urn:microsoft.com/office/officeart/2005/8/layout/chevron2"/>
    <dgm:cxn modelId="{1D3AAC72-F7E5-1E4F-8998-E313F3F78E91}" type="presParOf" srcId="{9EFE1C83-5D2F-7A46-8652-DAD59E75A70E}" destId="{A3DEADAB-9A69-E849-B6A1-F498C0642E25}" srcOrd="2" destOrd="0" presId="urn:microsoft.com/office/officeart/2005/8/layout/chevron2"/>
    <dgm:cxn modelId="{8A2DAC35-9B09-8145-86E2-239F92B25C47}" type="presParOf" srcId="{A3DEADAB-9A69-E849-B6A1-F498C0642E25}" destId="{6BF3F321-8905-5F4B-8A3E-828871B60C3D}" srcOrd="0" destOrd="0" presId="urn:microsoft.com/office/officeart/2005/8/layout/chevron2"/>
    <dgm:cxn modelId="{C2F3B1E2-6514-3A42-8BD4-F5C6053BA50F}" type="presParOf" srcId="{A3DEADAB-9A69-E849-B6A1-F498C0642E25}" destId="{A2741F36-A513-C645-9D30-33361A853187}"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62B1263-9EB6-8C4D-9676-211936F374E7}" type="doc">
      <dgm:prSet loTypeId="urn:microsoft.com/office/officeart/2005/8/layout/matrix1" loCatId="matrix" qsTypeId="urn:microsoft.com/office/officeart/2005/8/quickstyle/simple4" qsCatId="simple" csTypeId="urn:microsoft.com/office/officeart/2005/8/colors/accent0_3" csCatId="mainScheme" phldr="1"/>
      <dgm:spPr/>
      <dgm:t>
        <a:bodyPr/>
        <a:lstStyle/>
        <a:p>
          <a:endParaRPr lang="en-US"/>
        </a:p>
      </dgm:t>
    </dgm:pt>
    <dgm:pt modelId="{500BF9BC-D26B-0D40-BBD4-2BCF591B670C}">
      <dgm:prSet phldrT="[Text]" custT="1">
        <dgm:style>
          <a:lnRef idx="1">
            <a:schemeClr val="dk1"/>
          </a:lnRef>
          <a:fillRef idx="2">
            <a:schemeClr val="dk1"/>
          </a:fillRef>
          <a:effectRef idx="1">
            <a:schemeClr val="dk1"/>
          </a:effectRef>
          <a:fontRef idx="minor">
            <a:schemeClr val="dk1"/>
          </a:fontRef>
        </dgm:style>
      </dgm:prSet>
      <dgm:spPr/>
      <dgm:t>
        <a:bodyPr/>
        <a:lstStyle/>
        <a:p>
          <a:r>
            <a:rPr lang="en-US" sz="2000" dirty="0" smtClean="0"/>
            <a:t>Component 1: Coherent Instructional System</a:t>
          </a:r>
        </a:p>
        <a:p>
          <a:r>
            <a:rPr lang="en-US" sz="1600" dirty="0" smtClean="0"/>
            <a:t>(</a:t>
          </a:r>
          <a:r>
            <a:rPr lang="en-US" sz="1600" dirty="0" err="1" smtClean="0"/>
            <a:t>Bryk</a:t>
          </a:r>
          <a:r>
            <a:rPr lang="en-US" sz="1600" dirty="0" smtClean="0"/>
            <a:t> et al., 2010; </a:t>
          </a:r>
          <a:r>
            <a:rPr lang="en-US" sz="1600" dirty="0" err="1" smtClean="0"/>
            <a:t>Newmann</a:t>
          </a:r>
          <a:r>
            <a:rPr lang="en-US" sz="1600" dirty="0" smtClean="0"/>
            <a:t> et al., 2001)</a:t>
          </a:r>
          <a:endParaRPr lang="en-US" sz="1600" dirty="0"/>
        </a:p>
      </dgm:t>
    </dgm:pt>
    <dgm:pt modelId="{CF99BF49-4458-EE45-8D77-3C99F483EEF5}" type="parTrans" cxnId="{2D7BDD4E-37A0-2A40-873D-971A43EACE23}">
      <dgm:prSet/>
      <dgm:spPr/>
      <dgm:t>
        <a:bodyPr/>
        <a:lstStyle/>
        <a:p>
          <a:endParaRPr lang="en-US"/>
        </a:p>
      </dgm:t>
    </dgm:pt>
    <dgm:pt modelId="{F9D0CBCA-09A3-1D41-AE9F-CD358381A57C}" type="sibTrans" cxnId="{2D7BDD4E-37A0-2A40-873D-971A43EACE23}">
      <dgm:prSet/>
      <dgm:spPr/>
      <dgm:t>
        <a:bodyPr/>
        <a:lstStyle/>
        <a:p>
          <a:endParaRPr lang="en-US"/>
        </a:p>
      </dgm:t>
    </dgm:pt>
    <dgm:pt modelId="{1A07B38F-61B3-B84A-8826-B63488312796}">
      <dgm:prSet phldrT="[Text]">
        <dgm:style>
          <a:lnRef idx="1">
            <a:schemeClr val="accent1"/>
          </a:lnRef>
          <a:fillRef idx="2">
            <a:schemeClr val="accent1"/>
          </a:fillRef>
          <a:effectRef idx="1">
            <a:schemeClr val="accent1"/>
          </a:effectRef>
          <a:fontRef idx="minor">
            <a:schemeClr val="dk1"/>
          </a:fontRef>
        </dgm:style>
      </dgm:prSet>
      <dgm:spPr/>
      <dgm:t>
        <a:bodyPr/>
        <a:lstStyle/>
        <a:p>
          <a:r>
            <a:rPr lang="en-US" dirty="0" smtClean="0"/>
            <a:t>Explicit goals for students’ mathematics learning</a:t>
          </a:r>
        </a:p>
        <a:p>
          <a:r>
            <a:rPr lang="en-US" dirty="0" smtClean="0"/>
            <a:t>Vision of high-quality instruction </a:t>
          </a:r>
        </a:p>
        <a:p>
          <a:r>
            <a:rPr lang="en-US" dirty="0" smtClean="0"/>
            <a:t>Instructional materials</a:t>
          </a:r>
          <a:endParaRPr lang="en-US" dirty="0"/>
        </a:p>
      </dgm:t>
    </dgm:pt>
    <dgm:pt modelId="{E6A8A53F-9E92-3346-9CA0-DBC2633D2065}" type="parTrans" cxnId="{15A6993A-1F87-2D46-B646-F2E9C975A87C}">
      <dgm:prSet/>
      <dgm:spPr/>
      <dgm:t>
        <a:bodyPr/>
        <a:lstStyle/>
        <a:p>
          <a:endParaRPr lang="en-US"/>
        </a:p>
      </dgm:t>
    </dgm:pt>
    <dgm:pt modelId="{79CEBBA7-4785-8249-9E58-76066256AB6D}" type="sibTrans" cxnId="{15A6993A-1F87-2D46-B646-F2E9C975A87C}">
      <dgm:prSet/>
      <dgm:spPr/>
      <dgm:t>
        <a:bodyPr/>
        <a:lstStyle/>
        <a:p>
          <a:endParaRPr lang="en-US"/>
        </a:p>
      </dgm:t>
    </dgm:pt>
    <dgm:pt modelId="{BF7F2C99-FACC-D145-872A-DB2CA93C4A36}">
      <dgm:prSet phldrT="[Text]">
        <dgm:style>
          <a:lnRef idx="1">
            <a:schemeClr val="accent1"/>
          </a:lnRef>
          <a:fillRef idx="2">
            <a:schemeClr val="accent1"/>
          </a:fillRef>
          <a:effectRef idx="1">
            <a:schemeClr val="accent1"/>
          </a:effectRef>
          <a:fontRef idx="minor">
            <a:schemeClr val="dk1"/>
          </a:fontRef>
        </dgm:style>
      </dgm:prSet>
      <dgm:spPr/>
      <dgm:t>
        <a:bodyPr/>
        <a:lstStyle/>
        <a:p>
          <a:r>
            <a:rPr lang="en-US" dirty="0" smtClean="0"/>
            <a:t>Teacher professional development</a:t>
          </a:r>
        </a:p>
      </dgm:t>
    </dgm:pt>
    <dgm:pt modelId="{341A2249-7A7D-E545-9405-B8117EFBB4B0}" type="parTrans" cxnId="{E2B4E0D1-8D81-6443-A72F-CEC1D05DB77A}">
      <dgm:prSet/>
      <dgm:spPr/>
      <dgm:t>
        <a:bodyPr/>
        <a:lstStyle/>
        <a:p>
          <a:endParaRPr lang="en-US"/>
        </a:p>
      </dgm:t>
    </dgm:pt>
    <dgm:pt modelId="{035E52CC-EB7B-3043-94A6-4FFFE16127CC}" type="sibTrans" cxnId="{E2B4E0D1-8D81-6443-A72F-CEC1D05DB77A}">
      <dgm:prSet/>
      <dgm:spPr/>
      <dgm:t>
        <a:bodyPr/>
        <a:lstStyle/>
        <a:p>
          <a:endParaRPr lang="en-US"/>
        </a:p>
      </dgm:t>
    </dgm:pt>
    <dgm:pt modelId="{B83FCBB2-B53E-A84F-98B4-9D0F4648EEAC}">
      <dgm:prSet phldrT="[Text]">
        <dgm:style>
          <a:lnRef idx="1">
            <a:schemeClr val="accent1"/>
          </a:lnRef>
          <a:fillRef idx="2">
            <a:schemeClr val="accent1"/>
          </a:fillRef>
          <a:effectRef idx="1">
            <a:schemeClr val="accent1"/>
          </a:effectRef>
          <a:fontRef idx="minor">
            <a:schemeClr val="dk1"/>
          </a:fontRef>
        </dgm:style>
      </dgm:prSet>
      <dgm:spPr/>
      <dgm:t>
        <a:bodyPr/>
        <a:lstStyle/>
        <a:p>
          <a:r>
            <a:rPr lang="en-US" dirty="0" smtClean="0"/>
            <a:t>Additional supports for struggling students</a:t>
          </a:r>
          <a:endParaRPr lang="en-US" dirty="0"/>
        </a:p>
      </dgm:t>
    </dgm:pt>
    <dgm:pt modelId="{2C271644-5FB6-6C40-BB8A-9A36EBB29FF3}" type="parTrans" cxnId="{7DBD18B6-B530-6F47-902B-97264E43C726}">
      <dgm:prSet/>
      <dgm:spPr/>
      <dgm:t>
        <a:bodyPr/>
        <a:lstStyle/>
        <a:p>
          <a:endParaRPr lang="en-US"/>
        </a:p>
      </dgm:t>
    </dgm:pt>
    <dgm:pt modelId="{58A5B44A-B95E-3148-8E7E-0465FC520874}" type="sibTrans" cxnId="{7DBD18B6-B530-6F47-902B-97264E43C726}">
      <dgm:prSet/>
      <dgm:spPr/>
      <dgm:t>
        <a:bodyPr/>
        <a:lstStyle/>
        <a:p>
          <a:endParaRPr lang="en-US"/>
        </a:p>
      </dgm:t>
    </dgm:pt>
    <dgm:pt modelId="{F0EFA4D6-8EC3-3544-AA54-798E2702C96D}">
      <dgm:prSet phldrT="[Text]" phldr="1"/>
      <dgm:spPr/>
      <dgm:t>
        <a:bodyPr/>
        <a:lstStyle/>
        <a:p>
          <a:endParaRPr lang="en-US" dirty="0"/>
        </a:p>
      </dgm:t>
    </dgm:pt>
    <dgm:pt modelId="{F8A27BEF-F3E8-2C47-9111-8B4B17AFA156}" type="parTrans" cxnId="{5556972C-1A91-DD45-9454-AAC0740F0AF7}">
      <dgm:prSet/>
      <dgm:spPr/>
      <dgm:t>
        <a:bodyPr/>
        <a:lstStyle/>
        <a:p>
          <a:endParaRPr lang="en-US"/>
        </a:p>
      </dgm:t>
    </dgm:pt>
    <dgm:pt modelId="{67A9D1EC-F553-C649-97FC-9483A6727119}" type="sibTrans" cxnId="{5556972C-1A91-DD45-9454-AAC0740F0AF7}">
      <dgm:prSet/>
      <dgm:spPr/>
      <dgm:t>
        <a:bodyPr/>
        <a:lstStyle/>
        <a:p>
          <a:endParaRPr lang="en-US"/>
        </a:p>
      </dgm:t>
    </dgm:pt>
    <dgm:pt modelId="{29FA909B-206B-2D42-A420-58C97BA39FCC}">
      <dgm:prSet phldrT="[Text]">
        <dgm:style>
          <a:lnRef idx="1">
            <a:schemeClr val="accent1"/>
          </a:lnRef>
          <a:fillRef idx="2">
            <a:schemeClr val="accent1"/>
          </a:fillRef>
          <a:effectRef idx="1">
            <a:schemeClr val="accent1"/>
          </a:effectRef>
          <a:fontRef idx="minor">
            <a:schemeClr val="dk1"/>
          </a:fontRef>
        </dgm:style>
      </dgm:prSet>
      <dgm:spPr/>
      <dgm:t>
        <a:bodyPr/>
        <a:lstStyle/>
        <a:p>
          <a:r>
            <a:rPr lang="en-US" dirty="0" smtClean="0"/>
            <a:t>Assessments to inform ongoing instructional improvement</a:t>
          </a:r>
        </a:p>
      </dgm:t>
    </dgm:pt>
    <dgm:pt modelId="{09A35907-94E1-FA4B-9FA1-B98D2CAB156C}" type="parTrans" cxnId="{C7D48F67-352C-3248-A22B-116D73C3F80C}">
      <dgm:prSet/>
      <dgm:spPr/>
      <dgm:t>
        <a:bodyPr/>
        <a:lstStyle/>
        <a:p>
          <a:endParaRPr lang="en-US"/>
        </a:p>
      </dgm:t>
    </dgm:pt>
    <dgm:pt modelId="{81F4F706-F1C1-EA48-A825-76FBA80A8A26}" type="sibTrans" cxnId="{C7D48F67-352C-3248-A22B-116D73C3F80C}">
      <dgm:prSet/>
      <dgm:spPr/>
      <dgm:t>
        <a:bodyPr/>
        <a:lstStyle/>
        <a:p>
          <a:endParaRPr lang="en-US"/>
        </a:p>
      </dgm:t>
    </dgm:pt>
    <dgm:pt modelId="{1C0088EB-6323-4644-8DAC-4A4FD9AF91E4}" type="pres">
      <dgm:prSet presAssocID="{262B1263-9EB6-8C4D-9676-211936F374E7}" presName="diagram" presStyleCnt="0">
        <dgm:presLayoutVars>
          <dgm:chMax val="1"/>
          <dgm:dir/>
          <dgm:animLvl val="ctr"/>
          <dgm:resizeHandles val="exact"/>
        </dgm:presLayoutVars>
      </dgm:prSet>
      <dgm:spPr/>
      <dgm:t>
        <a:bodyPr/>
        <a:lstStyle/>
        <a:p>
          <a:endParaRPr lang="en-US"/>
        </a:p>
      </dgm:t>
    </dgm:pt>
    <dgm:pt modelId="{A3A5DC8D-8082-7541-A3F1-EF10E2E6FAA9}" type="pres">
      <dgm:prSet presAssocID="{262B1263-9EB6-8C4D-9676-211936F374E7}" presName="matrix" presStyleCnt="0"/>
      <dgm:spPr/>
    </dgm:pt>
    <dgm:pt modelId="{F82418E9-8ECF-0443-8B8A-D43117E5ACD9}" type="pres">
      <dgm:prSet presAssocID="{262B1263-9EB6-8C4D-9676-211936F374E7}" presName="tile1" presStyleLbl="node1" presStyleIdx="0" presStyleCnt="4" custLinFactNeighborX="-431"/>
      <dgm:spPr/>
      <dgm:t>
        <a:bodyPr/>
        <a:lstStyle/>
        <a:p>
          <a:endParaRPr lang="en-US"/>
        </a:p>
      </dgm:t>
    </dgm:pt>
    <dgm:pt modelId="{EE507C86-C096-0148-BEF9-30B92F870E91}" type="pres">
      <dgm:prSet presAssocID="{262B1263-9EB6-8C4D-9676-211936F374E7}" presName="tile1text" presStyleLbl="node1" presStyleIdx="0" presStyleCnt="4">
        <dgm:presLayoutVars>
          <dgm:chMax val="0"/>
          <dgm:chPref val="0"/>
          <dgm:bulletEnabled val="1"/>
        </dgm:presLayoutVars>
      </dgm:prSet>
      <dgm:spPr/>
      <dgm:t>
        <a:bodyPr/>
        <a:lstStyle/>
        <a:p>
          <a:endParaRPr lang="en-US"/>
        </a:p>
      </dgm:t>
    </dgm:pt>
    <dgm:pt modelId="{7B43DD5D-1A3F-A141-9BBF-66503B0237DE}" type="pres">
      <dgm:prSet presAssocID="{262B1263-9EB6-8C4D-9676-211936F374E7}" presName="tile2" presStyleLbl="node1" presStyleIdx="1" presStyleCnt="4" custLinFactNeighborX="7891"/>
      <dgm:spPr/>
      <dgm:t>
        <a:bodyPr/>
        <a:lstStyle/>
        <a:p>
          <a:endParaRPr lang="en-US"/>
        </a:p>
      </dgm:t>
    </dgm:pt>
    <dgm:pt modelId="{605AB1B7-6325-0847-AFA7-DE26E9A14C7F}" type="pres">
      <dgm:prSet presAssocID="{262B1263-9EB6-8C4D-9676-211936F374E7}" presName="tile2text" presStyleLbl="node1" presStyleIdx="1" presStyleCnt="4">
        <dgm:presLayoutVars>
          <dgm:chMax val="0"/>
          <dgm:chPref val="0"/>
          <dgm:bulletEnabled val="1"/>
        </dgm:presLayoutVars>
      </dgm:prSet>
      <dgm:spPr/>
      <dgm:t>
        <a:bodyPr/>
        <a:lstStyle/>
        <a:p>
          <a:endParaRPr lang="en-US"/>
        </a:p>
      </dgm:t>
    </dgm:pt>
    <dgm:pt modelId="{B9ED25AC-F414-BA48-A017-A491158F92F1}" type="pres">
      <dgm:prSet presAssocID="{262B1263-9EB6-8C4D-9676-211936F374E7}" presName="tile3" presStyleLbl="node1" presStyleIdx="2" presStyleCnt="4"/>
      <dgm:spPr/>
      <dgm:t>
        <a:bodyPr/>
        <a:lstStyle/>
        <a:p>
          <a:endParaRPr lang="en-US"/>
        </a:p>
      </dgm:t>
    </dgm:pt>
    <dgm:pt modelId="{BE71A837-40AC-3B4A-9985-6D31F5980379}" type="pres">
      <dgm:prSet presAssocID="{262B1263-9EB6-8C4D-9676-211936F374E7}" presName="tile3text" presStyleLbl="node1" presStyleIdx="2" presStyleCnt="4">
        <dgm:presLayoutVars>
          <dgm:chMax val="0"/>
          <dgm:chPref val="0"/>
          <dgm:bulletEnabled val="1"/>
        </dgm:presLayoutVars>
      </dgm:prSet>
      <dgm:spPr/>
      <dgm:t>
        <a:bodyPr/>
        <a:lstStyle/>
        <a:p>
          <a:endParaRPr lang="en-US"/>
        </a:p>
      </dgm:t>
    </dgm:pt>
    <dgm:pt modelId="{B38DBBA0-3F0D-3D4B-A583-7AB194079FB8}" type="pres">
      <dgm:prSet presAssocID="{262B1263-9EB6-8C4D-9676-211936F374E7}" presName="tile4" presStyleLbl="node1" presStyleIdx="3" presStyleCnt="4"/>
      <dgm:spPr/>
      <dgm:t>
        <a:bodyPr/>
        <a:lstStyle/>
        <a:p>
          <a:endParaRPr lang="en-US"/>
        </a:p>
      </dgm:t>
    </dgm:pt>
    <dgm:pt modelId="{4B2087FA-D936-594C-A815-B7AE23D7FBCA}" type="pres">
      <dgm:prSet presAssocID="{262B1263-9EB6-8C4D-9676-211936F374E7}" presName="tile4text" presStyleLbl="node1" presStyleIdx="3" presStyleCnt="4">
        <dgm:presLayoutVars>
          <dgm:chMax val="0"/>
          <dgm:chPref val="0"/>
          <dgm:bulletEnabled val="1"/>
        </dgm:presLayoutVars>
      </dgm:prSet>
      <dgm:spPr/>
      <dgm:t>
        <a:bodyPr/>
        <a:lstStyle/>
        <a:p>
          <a:endParaRPr lang="en-US"/>
        </a:p>
      </dgm:t>
    </dgm:pt>
    <dgm:pt modelId="{BD638785-47F5-C944-B399-643562E9E254}" type="pres">
      <dgm:prSet presAssocID="{262B1263-9EB6-8C4D-9676-211936F374E7}" presName="centerTile" presStyleLbl="fgShp" presStyleIdx="0" presStyleCnt="1" custScaleX="107800" custScaleY="138365">
        <dgm:presLayoutVars>
          <dgm:chMax val="0"/>
          <dgm:chPref val="0"/>
        </dgm:presLayoutVars>
      </dgm:prSet>
      <dgm:spPr/>
      <dgm:t>
        <a:bodyPr/>
        <a:lstStyle/>
        <a:p>
          <a:endParaRPr lang="en-US"/>
        </a:p>
      </dgm:t>
    </dgm:pt>
  </dgm:ptLst>
  <dgm:cxnLst>
    <dgm:cxn modelId="{9E54B831-E270-824D-8D65-C2AB7E80BB95}" type="presOf" srcId="{262B1263-9EB6-8C4D-9676-211936F374E7}" destId="{1C0088EB-6323-4644-8DAC-4A4FD9AF91E4}" srcOrd="0" destOrd="0" presId="urn:microsoft.com/office/officeart/2005/8/layout/matrix1"/>
    <dgm:cxn modelId="{54169496-1497-3E48-BBE1-4F8357F63659}" type="presOf" srcId="{1A07B38F-61B3-B84A-8826-B63488312796}" destId="{F82418E9-8ECF-0443-8B8A-D43117E5ACD9}" srcOrd="0" destOrd="0" presId="urn:microsoft.com/office/officeart/2005/8/layout/matrix1"/>
    <dgm:cxn modelId="{E2B4E0D1-8D81-6443-A72F-CEC1D05DB77A}" srcId="{500BF9BC-D26B-0D40-BBD4-2BCF591B670C}" destId="{BF7F2C99-FACC-D145-872A-DB2CA93C4A36}" srcOrd="1" destOrd="0" parTransId="{341A2249-7A7D-E545-9405-B8117EFBB4B0}" sibTransId="{035E52CC-EB7B-3043-94A6-4FFFE16127CC}"/>
    <dgm:cxn modelId="{0114A45B-3154-3945-915F-4AE848D94B7A}" type="presOf" srcId="{29FA909B-206B-2D42-A420-58C97BA39FCC}" destId="{4B2087FA-D936-594C-A815-B7AE23D7FBCA}" srcOrd="1" destOrd="0" presId="urn:microsoft.com/office/officeart/2005/8/layout/matrix1"/>
    <dgm:cxn modelId="{5556972C-1A91-DD45-9454-AAC0740F0AF7}" srcId="{500BF9BC-D26B-0D40-BBD4-2BCF591B670C}" destId="{F0EFA4D6-8EC3-3544-AA54-798E2702C96D}" srcOrd="4" destOrd="0" parTransId="{F8A27BEF-F3E8-2C47-9111-8B4B17AFA156}" sibTransId="{67A9D1EC-F553-C649-97FC-9483A6727119}"/>
    <dgm:cxn modelId="{ABB509F0-4AAC-7E4A-940E-5D9A357C8488}" type="presOf" srcId="{1A07B38F-61B3-B84A-8826-B63488312796}" destId="{EE507C86-C096-0148-BEF9-30B92F870E91}" srcOrd="1" destOrd="0" presId="urn:microsoft.com/office/officeart/2005/8/layout/matrix1"/>
    <dgm:cxn modelId="{37A247CF-5443-A949-8670-7AD4D60D3344}" type="presOf" srcId="{29FA909B-206B-2D42-A420-58C97BA39FCC}" destId="{B38DBBA0-3F0D-3D4B-A583-7AB194079FB8}" srcOrd="0" destOrd="0" presId="urn:microsoft.com/office/officeart/2005/8/layout/matrix1"/>
    <dgm:cxn modelId="{F4193FBC-AD45-3648-9CB4-90D290650992}" type="presOf" srcId="{BF7F2C99-FACC-D145-872A-DB2CA93C4A36}" destId="{7B43DD5D-1A3F-A141-9BBF-66503B0237DE}" srcOrd="0" destOrd="0" presId="urn:microsoft.com/office/officeart/2005/8/layout/matrix1"/>
    <dgm:cxn modelId="{4109E917-4751-E242-9306-4E4441CA4E23}" type="presOf" srcId="{B83FCBB2-B53E-A84F-98B4-9D0F4648EEAC}" destId="{B9ED25AC-F414-BA48-A017-A491158F92F1}" srcOrd="0" destOrd="0" presId="urn:microsoft.com/office/officeart/2005/8/layout/matrix1"/>
    <dgm:cxn modelId="{C7D48F67-352C-3248-A22B-116D73C3F80C}" srcId="{500BF9BC-D26B-0D40-BBD4-2BCF591B670C}" destId="{29FA909B-206B-2D42-A420-58C97BA39FCC}" srcOrd="3" destOrd="0" parTransId="{09A35907-94E1-FA4B-9FA1-B98D2CAB156C}" sibTransId="{81F4F706-F1C1-EA48-A825-76FBA80A8A26}"/>
    <dgm:cxn modelId="{7DBD18B6-B530-6F47-902B-97264E43C726}" srcId="{500BF9BC-D26B-0D40-BBD4-2BCF591B670C}" destId="{B83FCBB2-B53E-A84F-98B4-9D0F4648EEAC}" srcOrd="2" destOrd="0" parTransId="{2C271644-5FB6-6C40-BB8A-9A36EBB29FF3}" sibTransId="{58A5B44A-B95E-3148-8E7E-0465FC520874}"/>
    <dgm:cxn modelId="{2D7BDD4E-37A0-2A40-873D-971A43EACE23}" srcId="{262B1263-9EB6-8C4D-9676-211936F374E7}" destId="{500BF9BC-D26B-0D40-BBD4-2BCF591B670C}" srcOrd="0" destOrd="0" parTransId="{CF99BF49-4458-EE45-8D77-3C99F483EEF5}" sibTransId="{F9D0CBCA-09A3-1D41-AE9F-CD358381A57C}"/>
    <dgm:cxn modelId="{DDFEE2CA-ECC3-FC4C-8A90-33B1CCBDF7E6}" type="presOf" srcId="{BF7F2C99-FACC-D145-872A-DB2CA93C4A36}" destId="{605AB1B7-6325-0847-AFA7-DE26E9A14C7F}" srcOrd="1" destOrd="0" presId="urn:microsoft.com/office/officeart/2005/8/layout/matrix1"/>
    <dgm:cxn modelId="{15A6993A-1F87-2D46-B646-F2E9C975A87C}" srcId="{500BF9BC-D26B-0D40-BBD4-2BCF591B670C}" destId="{1A07B38F-61B3-B84A-8826-B63488312796}" srcOrd="0" destOrd="0" parTransId="{E6A8A53F-9E92-3346-9CA0-DBC2633D2065}" sibTransId="{79CEBBA7-4785-8249-9E58-76066256AB6D}"/>
    <dgm:cxn modelId="{5AEF71CA-8BED-1B46-9AFD-148DAEC376A8}" type="presOf" srcId="{500BF9BC-D26B-0D40-BBD4-2BCF591B670C}" destId="{BD638785-47F5-C944-B399-643562E9E254}" srcOrd="0" destOrd="0" presId="urn:microsoft.com/office/officeart/2005/8/layout/matrix1"/>
    <dgm:cxn modelId="{A72D32DF-78E4-0643-8505-06CCA484B07D}" type="presOf" srcId="{B83FCBB2-B53E-A84F-98B4-9D0F4648EEAC}" destId="{BE71A837-40AC-3B4A-9985-6D31F5980379}" srcOrd="1" destOrd="0" presId="urn:microsoft.com/office/officeart/2005/8/layout/matrix1"/>
    <dgm:cxn modelId="{0EB50E79-F0A0-C645-9D96-F6967C782C66}" type="presParOf" srcId="{1C0088EB-6323-4644-8DAC-4A4FD9AF91E4}" destId="{A3A5DC8D-8082-7541-A3F1-EF10E2E6FAA9}" srcOrd="0" destOrd="0" presId="urn:microsoft.com/office/officeart/2005/8/layout/matrix1"/>
    <dgm:cxn modelId="{9EF06BD8-9CB6-5E46-9891-465B9AAB46DB}" type="presParOf" srcId="{A3A5DC8D-8082-7541-A3F1-EF10E2E6FAA9}" destId="{F82418E9-8ECF-0443-8B8A-D43117E5ACD9}" srcOrd="0" destOrd="0" presId="urn:microsoft.com/office/officeart/2005/8/layout/matrix1"/>
    <dgm:cxn modelId="{3C39254A-0BC9-8E4C-82BA-87304ED48FF4}" type="presParOf" srcId="{A3A5DC8D-8082-7541-A3F1-EF10E2E6FAA9}" destId="{EE507C86-C096-0148-BEF9-30B92F870E91}" srcOrd="1" destOrd="0" presId="urn:microsoft.com/office/officeart/2005/8/layout/matrix1"/>
    <dgm:cxn modelId="{27EC83AC-B465-6B45-AFBE-18FD2EC436D6}" type="presParOf" srcId="{A3A5DC8D-8082-7541-A3F1-EF10E2E6FAA9}" destId="{7B43DD5D-1A3F-A141-9BBF-66503B0237DE}" srcOrd="2" destOrd="0" presId="urn:microsoft.com/office/officeart/2005/8/layout/matrix1"/>
    <dgm:cxn modelId="{246ADE58-8381-9A46-BA4E-07B31F28CFE5}" type="presParOf" srcId="{A3A5DC8D-8082-7541-A3F1-EF10E2E6FAA9}" destId="{605AB1B7-6325-0847-AFA7-DE26E9A14C7F}" srcOrd="3" destOrd="0" presId="urn:microsoft.com/office/officeart/2005/8/layout/matrix1"/>
    <dgm:cxn modelId="{1B56EE23-8276-DE47-8A54-3389EC0E5CD8}" type="presParOf" srcId="{A3A5DC8D-8082-7541-A3F1-EF10E2E6FAA9}" destId="{B9ED25AC-F414-BA48-A017-A491158F92F1}" srcOrd="4" destOrd="0" presId="urn:microsoft.com/office/officeart/2005/8/layout/matrix1"/>
    <dgm:cxn modelId="{BEB2BEE9-B20E-584A-B1DE-8560BF0385B6}" type="presParOf" srcId="{A3A5DC8D-8082-7541-A3F1-EF10E2E6FAA9}" destId="{BE71A837-40AC-3B4A-9985-6D31F5980379}" srcOrd="5" destOrd="0" presId="urn:microsoft.com/office/officeart/2005/8/layout/matrix1"/>
    <dgm:cxn modelId="{001D6A26-5B40-EB43-B859-D814AF8AEE70}" type="presParOf" srcId="{A3A5DC8D-8082-7541-A3F1-EF10E2E6FAA9}" destId="{B38DBBA0-3F0D-3D4B-A583-7AB194079FB8}" srcOrd="6" destOrd="0" presId="urn:microsoft.com/office/officeart/2005/8/layout/matrix1"/>
    <dgm:cxn modelId="{F9848F75-F5C6-1743-8B6E-DC9C3BC3577A}" type="presParOf" srcId="{A3A5DC8D-8082-7541-A3F1-EF10E2E6FAA9}" destId="{4B2087FA-D936-594C-A815-B7AE23D7FBCA}" srcOrd="7" destOrd="0" presId="urn:microsoft.com/office/officeart/2005/8/layout/matrix1"/>
    <dgm:cxn modelId="{96907C06-3AC4-DC40-A698-73951BD1D79C}" type="presParOf" srcId="{1C0088EB-6323-4644-8DAC-4A4FD9AF91E4}" destId="{BD638785-47F5-C944-B399-643562E9E254}"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5722599-6B80-4344-894E-10D967F9AE43}" type="doc">
      <dgm:prSet loTypeId="urn:microsoft.com/office/officeart/2005/8/layout/cycle1" loCatId="" qsTypeId="urn:microsoft.com/office/officeart/2005/8/quickstyle/simple4" qsCatId="simple" csTypeId="urn:microsoft.com/office/officeart/2005/8/colors/accent1_2" csCatId="accent1" phldr="1"/>
      <dgm:spPr/>
      <dgm:t>
        <a:bodyPr/>
        <a:lstStyle/>
        <a:p>
          <a:endParaRPr lang="en-US"/>
        </a:p>
      </dgm:t>
    </dgm:pt>
    <dgm:pt modelId="{8F4BD0A3-FD1E-5049-88BA-AD27B795FF20}">
      <dgm:prSet phldrT="[Text]"/>
      <dgm:spPr/>
      <dgm:t>
        <a:bodyPr/>
        <a:lstStyle/>
        <a:p>
          <a:endParaRPr lang="en-US" dirty="0"/>
        </a:p>
      </dgm:t>
    </dgm:pt>
    <dgm:pt modelId="{81161E74-93B9-1C43-9A42-DEA6ECD69532}" type="parTrans" cxnId="{D3AF3FC2-2B33-0A43-AC2C-1133F3CC3B38}">
      <dgm:prSet/>
      <dgm:spPr/>
      <dgm:t>
        <a:bodyPr/>
        <a:lstStyle/>
        <a:p>
          <a:endParaRPr lang="en-US"/>
        </a:p>
      </dgm:t>
    </dgm:pt>
    <dgm:pt modelId="{A3C37FC6-CA3E-9F46-8C6D-4263265685F3}" type="sibTrans" cxnId="{D3AF3FC2-2B33-0A43-AC2C-1133F3CC3B38}">
      <dgm:prSet/>
      <dgm:spPr/>
      <dgm:t>
        <a:bodyPr/>
        <a:lstStyle/>
        <a:p>
          <a:endParaRPr lang="en-US"/>
        </a:p>
      </dgm:t>
    </dgm:pt>
    <dgm:pt modelId="{A44B75CF-296D-EE42-9E5F-F91B6D5DA488}">
      <dgm:prSet phldrT="[Text]"/>
      <dgm:spPr/>
      <dgm:t>
        <a:bodyPr/>
        <a:lstStyle/>
        <a:p>
          <a:endParaRPr lang="en-US" dirty="0"/>
        </a:p>
      </dgm:t>
    </dgm:pt>
    <dgm:pt modelId="{FE6F4FBC-05B6-0346-82C6-665634E9443D}" type="parTrans" cxnId="{797790A1-AD06-544E-B434-CAE4DECF692B}">
      <dgm:prSet/>
      <dgm:spPr/>
      <dgm:t>
        <a:bodyPr/>
        <a:lstStyle/>
        <a:p>
          <a:endParaRPr lang="en-US"/>
        </a:p>
      </dgm:t>
    </dgm:pt>
    <dgm:pt modelId="{CC235048-27C6-6D4B-9700-728F5A7823E0}" type="sibTrans" cxnId="{797790A1-AD06-544E-B434-CAE4DECF692B}">
      <dgm:prSet/>
      <dgm:spPr/>
      <dgm:t>
        <a:bodyPr/>
        <a:lstStyle/>
        <a:p>
          <a:endParaRPr lang="en-US"/>
        </a:p>
      </dgm:t>
    </dgm:pt>
    <dgm:pt modelId="{2700E499-C096-4746-A344-83F7F069A75F}">
      <dgm:prSet phldrT="[Text]"/>
      <dgm:spPr/>
      <dgm:t>
        <a:bodyPr/>
        <a:lstStyle/>
        <a:p>
          <a:endParaRPr lang="en-US" dirty="0"/>
        </a:p>
      </dgm:t>
    </dgm:pt>
    <dgm:pt modelId="{83360056-3531-A846-B9C8-8AD54E2A3D74}" type="parTrans" cxnId="{8ACD5344-864F-164C-BDF5-254A7AFBF8BC}">
      <dgm:prSet/>
      <dgm:spPr/>
      <dgm:t>
        <a:bodyPr/>
        <a:lstStyle/>
        <a:p>
          <a:endParaRPr lang="en-US"/>
        </a:p>
      </dgm:t>
    </dgm:pt>
    <dgm:pt modelId="{C54BEBA8-225C-244A-94F8-C542FCFA0539}" type="sibTrans" cxnId="{8ACD5344-864F-164C-BDF5-254A7AFBF8BC}">
      <dgm:prSet/>
      <dgm:spPr/>
      <dgm:t>
        <a:bodyPr/>
        <a:lstStyle/>
        <a:p>
          <a:endParaRPr lang="en-US"/>
        </a:p>
      </dgm:t>
    </dgm:pt>
    <dgm:pt modelId="{3F6816AB-C71E-B446-AFDD-674C551C8048}">
      <dgm:prSet phldrT="[Text]"/>
      <dgm:spPr/>
      <dgm:t>
        <a:bodyPr/>
        <a:lstStyle/>
        <a:p>
          <a:endParaRPr lang="en-US" dirty="0"/>
        </a:p>
      </dgm:t>
    </dgm:pt>
    <dgm:pt modelId="{37CBFD7D-2689-7A47-AD58-E9AF673944EC}" type="sibTrans" cxnId="{0CF4A85E-1983-D94D-AC09-9F1F43C92AF3}">
      <dgm:prSet/>
      <dgm:spPr/>
      <dgm:t>
        <a:bodyPr/>
        <a:lstStyle/>
        <a:p>
          <a:endParaRPr lang="en-US"/>
        </a:p>
      </dgm:t>
    </dgm:pt>
    <dgm:pt modelId="{D89A32B4-1897-EC47-B919-0941E72174E9}" type="parTrans" cxnId="{0CF4A85E-1983-D94D-AC09-9F1F43C92AF3}">
      <dgm:prSet/>
      <dgm:spPr/>
      <dgm:t>
        <a:bodyPr/>
        <a:lstStyle/>
        <a:p>
          <a:endParaRPr lang="en-US"/>
        </a:p>
      </dgm:t>
    </dgm:pt>
    <dgm:pt modelId="{ACFE85C1-C359-974A-9CB1-FD5C9FEE21A2}" type="pres">
      <dgm:prSet presAssocID="{55722599-6B80-4344-894E-10D967F9AE43}" presName="cycle" presStyleCnt="0">
        <dgm:presLayoutVars>
          <dgm:dir/>
          <dgm:resizeHandles val="exact"/>
        </dgm:presLayoutVars>
      </dgm:prSet>
      <dgm:spPr/>
      <dgm:t>
        <a:bodyPr/>
        <a:lstStyle/>
        <a:p>
          <a:endParaRPr lang="en-US"/>
        </a:p>
      </dgm:t>
    </dgm:pt>
    <dgm:pt modelId="{C66424A2-EC1A-8040-B33C-1B6656141395}" type="pres">
      <dgm:prSet presAssocID="{8F4BD0A3-FD1E-5049-88BA-AD27B795FF20}" presName="dummy" presStyleCnt="0"/>
      <dgm:spPr/>
    </dgm:pt>
    <dgm:pt modelId="{A7840F67-9DFC-1A48-AF95-988602CF3C9B}" type="pres">
      <dgm:prSet presAssocID="{8F4BD0A3-FD1E-5049-88BA-AD27B795FF20}" presName="node" presStyleLbl="revTx" presStyleIdx="0" presStyleCnt="4">
        <dgm:presLayoutVars>
          <dgm:bulletEnabled val="1"/>
        </dgm:presLayoutVars>
      </dgm:prSet>
      <dgm:spPr/>
      <dgm:t>
        <a:bodyPr/>
        <a:lstStyle/>
        <a:p>
          <a:endParaRPr lang="en-US"/>
        </a:p>
      </dgm:t>
    </dgm:pt>
    <dgm:pt modelId="{7A13732C-0ED8-9840-A7A7-28B114657BCD}" type="pres">
      <dgm:prSet presAssocID="{A3C37FC6-CA3E-9F46-8C6D-4263265685F3}" presName="sibTrans" presStyleLbl="node1" presStyleIdx="0" presStyleCnt="4"/>
      <dgm:spPr/>
      <dgm:t>
        <a:bodyPr/>
        <a:lstStyle/>
        <a:p>
          <a:endParaRPr lang="en-US"/>
        </a:p>
      </dgm:t>
    </dgm:pt>
    <dgm:pt modelId="{CB5EC6B4-B11B-A645-B14A-1A971306E70B}" type="pres">
      <dgm:prSet presAssocID="{A44B75CF-296D-EE42-9E5F-F91B6D5DA488}" presName="dummy" presStyleCnt="0"/>
      <dgm:spPr/>
    </dgm:pt>
    <dgm:pt modelId="{9AF99CD7-134E-004D-91FF-EDE770923FFB}" type="pres">
      <dgm:prSet presAssocID="{A44B75CF-296D-EE42-9E5F-F91B6D5DA488}" presName="node" presStyleLbl="revTx" presStyleIdx="1" presStyleCnt="4">
        <dgm:presLayoutVars>
          <dgm:bulletEnabled val="1"/>
        </dgm:presLayoutVars>
      </dgm:prSet>
      <dgm:spPr/>
      <dgm:t>
        <a:bodyPr/>
        <a:lstStyle/>
        <a:p>
          <a:endParaRPr lang="en-US"/>
        </a:p>
      </dgm:t>
    </dgm:pt>
    <dgm:pt modelId="{6EDF6E7D-6C9D-3544-9968-9678CB4F8385}" type="pres">
      <dgm:prSet presAssocID="{CC235048-27C6-6D4B-9700-728F5A7823E0}" presName="sibTrans" presStyleLbl="node1" presStyleIdx="1" presStyleCnt="4"/>
      <dgm:spPr/>
      <dgm:t>
        <a:bodyPr/>
        <a:lstStyle/>
        <a:p>
          <a:endParaRPr lang="en-US"/>
        </a:p>
      </dgm:t>
    </dgm:pt>
    <dgm:pt modelId="{FAC9521D-A310-3F4B-9977-C7FFA7009A51}" type="pres">
      <dgm:prSet presAssocID="{3F6816AB-C71E-B446-AFDD-674C551C8048}" presName="dummy" presStyleCnt="0"/>
      <dgm:spPr/>
    </dgm:pt>
    <dgm:pt modelId="{90494D90-5BF0-F54C-916A-682A16B9425A}" type="pres">
      <dgm:prSet presAssocID="{3F6816AB-C71E-B446-AFDD-674C551C8048}" presName="node" presStyleLbl="revTx" presStyleIdx="2" presStyleCnt="4">
        <dgm:presLayoutVars>
          <dgm:bulletEnabled val="1"/>
        </dgm:presLayoutVars>
      </dgm:prSet>
      <dgm:spPr/>
      <dgm:t>
        <a:bodyPr/>
        <a:lstStyle/>
        <a:p>
          <a:endParaRPr lang="en-US"/>
        </a:p>
      </dgm:t>
    </dgm:pt>
    <dgm:pt modelId="{8C94C3A5-5B11-D549-B9F6-6FC291CF9E73}" type="pres">
      <dgm:prSet presAssocID="{37CBFD7D-2689-7A47-AD58-E9AF673944EC}" presName="sibTrans" presStyleLbl="node1" presStyleIdx="2" presStyleCnt="4"/>
      <dgm:spPr/>
      <dgm:t>
        <a:bodyPr/>
        <a:lstStyle/>
        <a:p>
          <a:endParaRPr lang="en-US"/>
        </a:p>
      </dgm:t>
    </dgm:pt>
    <dgm:pt modelId="{9A54412A-08CD-544F-AF4E-113CF5A0AA27}" type="pres">
      <dgm:prSet presAssocID="{2700E499-C096-4746-A344-83F7F069A75F}" presName="dummy" presStyleCnt="0"/>
      <dgm:spPr/>
    </dgm:pt>
    <dgm:pt modelId="{5F12AD54-494A-0543-9062-40C123EA244C}" type="pres">
      <dgm:prSet presAssocID="{2700E499-C096-4746-A344-83F7F069A75F}" presName="node" presStyleLbl="revTx" presStyleIdx="3" presStyleCnt="4">
        <dgm:presLayoutVars>
          <dgm:bulletEnabled val="1"/>
        </dgm:presLayoutVars>
      </dgm:prSet>
      <dgm:spPr/>
      <dgm:t>
        <a:bodyPr/>
        <a:lstStyle/>
        <a:p>
          <a:endParaRPr lang="en-US"/>
        </a:p>
      </dgm:t>
    </dgm:pt>
    <dgm:pt modelId="{393C8426-9B3E-5A4E-B893-8FB00CE7B78D}" type="pres">
      <dgm:prSet presAssocID="{C54BEBA8-225C-244A-94F8-C542FCFA0539}" presName="sibTrans" presStyleLbl="node1" presStyleIdx="3" presStyleCnt="4"/>
      <dgm:spPr/>
      <dgm:t>
        <a:bodyPr/>
        <a:lstStyle/>
        <a:p>
          <a:endParaRPr lang="en-US"/>
        </a:p>
      </dgm:t>
    </dgm:pt>
  </dgm:ptLst>
  <dgm:cxnLst>
    <dgm:cxn modelId="{D93FBFC1-E278-9143-82CC-1219D04E30C4}" type="presOf" srcId="{C54BEBA8-225C-244A-94F8-C542FCFA0539}" destId="{393C8426-9B3E-5A4E-B893-8FB00CE7B78D}" srcOrd="0" destOrd="0" presId="urn:microsoft.com/office/officeart/2005/8/layout/cycle1"/>
    <dgm:cxn modelId="{8ACD5344-864F-164C-BDF5-254A7AFBF8BC}" srcId="{55722599-6B80-4344-894E-10D967F9AE43}" destId="{2700E499-C096-4746-A344-83F7F069A75F}" srcOrd="3" destOrd="0" parTransId="{83360056-3531-A846-B9C8-8AD54E2A3D74}" sibTransId="{C54BEBA8-225C-244A-94F8-C542FCFA0539}"/>
    <dgm:cxn modelId="{6D00C224-06EC-6D47-B5F9-C3DDFEEF63B7}" type="presOf" srcId="{A3C37FC6-CA3E-9F46-8C6D-4263265685F3}" destId="{7A13732C-0ED8-9840-A7A7-28B114657BCD}" srcOrd="0" destOrd="0" presId="urn:microsoft.com/office/officeart/2005/8/layout/cycle1"/>
    <dgm:cxn modelId="{D3AF3FC2-2B33-0A43-AC2C-1133F3CC3B38}" srcId="{55722599-6B80-4344-894E-10D967F9AE43}" destId="{8F4BD0A3-FD1E-5049-88BA-AD27B795FF20}" srcOrd="0" destOrd="0" parTransId="{81161E74-93B9-1C43-9A42-DEA6ECD69532}" sibTransId="{A3C37FC6-CA3E-9F46-8C6D-4263265685F3}"/>
    <dgm:cxn modelId="{797790A1-AD06-544E-B434-CAE4DECF692B}" srcId="{55722599-6B80-4344-894E-10D967F9AE43}" destId="{A44B75CF-296D-EE42-9E5F-F91B6D5DA488}" srcOrd="1" destOrd="0" parTransId="{FE6F4FBC-05B6-0346-82C6-665634E9443D}" sibTransId="{CC235048-27C6-6D4B-9700-728F5A7823E0}"/>
    <dgm:cxn modelId="{FB4E5DE7-A58E-6140-849A-663E7C7636FA}" type="presOf" srcId="{2700E499-C096-4746-A344-83F7F069A75F}" destId="{5F12AD54-494A-0543-9062-40C123EA244C}" srcOrd="0" destOrd="0" presId="urn:microsoft.com/office/officeart/2005/8/layout/cycle1"/>
    <dgm:cxn modelId="{5C5DB820-21F5-C34D-A1F8-00CC3FF8987A}" type="presOf" srcId="{55722599-6B80-4344-894E-10D967F9AE43}" destId="{ACFE85C1-C359-974A-9CB1-FD5C9FEE21A2}" srcOrd="0" destOrd="0" presId="urn:microsoft.com/office/officeart/2005/8/layout/cycle1"/>
    <dgm:cxn modelId="{B7032E1C-780B-9140-B2F7-C146350734A9}" type="presOf" srcId="{37CBFD7D-2689-7A47-AD58-E9AF673944EC}" destId="{8C94C3A5-5B11-D549-B9F6-6FC291CF9E73}" srcOrd="0" destOrd="0" presId="urn:microsoft.com/office/officeart/2005/8/layout/cycle1"/>
    <dgm:cxn modelId="{A62E2053-13F2-9C45-99CB-BC2505217F42}" type="presOf" srcId="{8F4BD0A3-FD1E-5049-88BA-AD27B795FF20}" destId="{A7840F67-9DFC-1A48-AF95-988602CF3C9B}" srcOrd="0" destOrd="0" presId="urn:microsoft.com/office/officeart/2005/8/layout/cycle1"/>
    <dgm:cxn modelId="{0CF4A85E-1983-D94D-AC09-9F1F43C92AF3}" srcId="{55722599-6B80-4344-894E-10D967F9AE43}" destId="{3F6816AB-C71E-B446-AFDD-674C551C8048}" srcOrd="2" destOrd="0" parTransId="{D89A32B4-1897-EC47-B919-0941E72174E9}" sibTransId="{37CBFD7D-2689-7A47-AD58-E9AF673944EC}"/>
    <dgm:cxn modelId="{07CCD3AC-338A-E041-91D7-333D349B8907}" type="presOf" srcId="{3F6816AB-C71E-B446-AFDD-674C551C8048}" destId="{90494D90-5BF0-F54C-916A-682A16B9425A}" srcOrd="0" destOrd="0" presId="urn:microsoft.com/office/officeart/2005/8/layout/cycle1"/>
    <dgm:cxn modelId="{79903799-4A14-F64C-825C-992B9C8B1A88}" type="presOf" srcId="{CC235048-27C6-6D4B-9700-728F5A7823E0}" destId="{6EDF6E7D-6C9D-3544-9968-9678CB4F8385}" srcOrd="0" destOrd="0" presId="urn:microsoft.com/office/officeart/2005/8/layout/cycle1"/>
    <dgm:cxn modelId="{68991380-B515-8648-817E-87A19CF7925B}" type="presOf" srcId="{A44B75CF-296D-EE42-9E5F-F91B6D5DA488}" destId="{9AF99CD7-134E-004D-91FF-EDE770923FFB}" srcOrd="0" destOrd="0" presId="urn:microsoft.com/office/officeart/2005/8/layout/cycle1"/>
    <dgm:cxn modelId="{E8F467D4-E7AE-AF46-8E55-641B1830114E}" type="presParOf" srcId="{ACFE85C1-C359-974A-9CB1-FD5C9FEE21A2}" destId="{C66424A2-EC1A-8040-B33C-1B6656141395}" srcOrd="0" destOrd="0" presId="urn:microsoft.com/office/officeart/2005/8/layout/cycle1"/>
    <dgm:cxn modelId="{AD999DB3-2757-884C-9D18-169EF2D75D4B}" type="presParOf" srcId="{ACFE85C1-C359-974A-9CB1-FD5C9FEE21A2}" destId="{A7840F67-9DFC-1A48-AF95-988602CF3C9B}" srcOrd="1" destOrd="0" presId="urn:microsoft.com/office/officeart/2005/8/layout/cycle1"/>
    <dgm:cxn modelId="{A11EAF5E-18BF-794B-BF77-75FA2A4D7D5A}" type="presParOf" srcId="{ACFE85C1-C359-974A-9CB1-FD5C9FEE21A2}" destId="{7A13732C-0ED8-9840-A7A7-28B114657BCD}" srcOrd="2" destOrd="0" presId="urn:microsoft.com/office/officeart/2005/8/layout/cycle1"/>
    <dgm:cxn modelId="{1ED6F221-D6C4-334B-9AE2-6CD01DAF06E8}" type="presParOf" srcId="{ACFE85C1-C359-974A-9CB1-FD5C9FEE21A2}" destId="{CB5EC6B4-B11B-A645-B14A-1A971306E70B}" srcOrd="3" destOrd="0" presId="urn:microsoft.com/office/officeart/2005/8/layout/cycle1"/>
    <dgm:cxn modelId="{9DB9ECDA-5D30-5A4C-BE82-794906C5A8BD}" type="presParOf" srcId="{ACFE85C1-C359-974A-9CB1-FD5C9FEE21A2}" destId="{9AF99CD7-134E-004D-91FF-EDE770923FFB}" srcOrd="4" destOrd="0" presId="urn:microsoft.com/office/officeart/2005/8/layout/cycle1"/>
    <dgm:cxn modelId="{807CEE78-85EC-D94C-817D-7C31A45B27F5}" type="presParOf" srcId="{ACFE85C1-C359-974A-9CB1-FD5C9FEE21A2}" destId="{6EDF6E7D-6C9D-3544-9968-9678CB4F8385}" srcOrd="5" destOrd="0" presId="urn:microsoft.com/office/officeart/2005/8/layout/cycle1"/>
    <dgm:cxn modelId="{81B3C91B-9AD1-B545-B26E-517D043DC048}" type="presParOf" srcId="{ACFE85C1-C359-974A-9CB1-FD5C9FEE21A2}" destId="{FAC9521D-A310-3F4B-9977-C7FFA7009A51}" srcOrd="6" destOrd="0" presId="urn:microsoft.com/office/officeart/2005/8/layout/cycle1"/>
    <dgm:cxn modelId="{5732A4F1-CA35-534C-8EED-B4D7CA721965}" type="presParOf" srcId="{ACFE85C1-C359-974A-9CB1-FD5C9FEE21A2}" destId="{90494D90-5BF0-F54C-916A-682A16B9425A}" srcOrd="7" destOrd="0" presId="urn:microsoft.com/office/officeart/2005/8/layout/cycle1"/>
    <dgm:cxn modelId="{F9636E62-9C97-9D42-88CC-4216CC0626AB}" type="presParOf" srcId="{ACFE85C1-C359-974A-9CB1-FD5C9FEE21A2}" destId="{8C94C3A5-5B11-D549-B9F6-6FC291CF9E73}" srcOrd="8" destOrd="0" presId="urn:microsoft.com/office/officeart/2005/8/layout/cycle1"/>
    <dgm:cxn modelId="{4ACD3A12-9E0F-3B4B-8448-0560D714A8D9}" type="presParOf" srcId="{ACFE85C1-C359-974A-9CB1-FD5C9FEE21A2}" destId="{9A54412A-08CD-544F-AF4E-113CF5A0AA27}" srcOrd="9" destOrd="0" presId="urn:microsoft.com/office/officeart/2005/8/layout/cycle1"/>
    <dgm:cxn modelId="{995B8CAC-94E5-634E-B043-FA159AC41E16}" type="presParOf" srcId="{ACFE85C1-C359-974A-9CB1-FD5C9FEE21A2}" destId="{5F12AD54-494A-0543-9062-40C123EA244C}" srcOrd="10" destOrd="0" presId="urn:microsoft.com/office/officeart/2005/8/layout/cycle1"/>
    <dgm:cxn modelId="{D3964CFE-19CD-364D-9DD6-922DF1A74111}" type="presParOf" srcId="{ACFE85C1-C359-974A-9CB1-FD5C9FEE21A2}" destId="{393C8426-9B3E-5A4E-B893-8FB00CE7B78D}" srcOrd="11"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2B0F00-DC0E-1C4C-BFEC-C540F2435843}">
      <dsp:nvSpPr>
        <dsp:cNvPr id="0" name=""/>
        <dsp:cNvSpPr/>
      </dsp:nvSpPr>
      <dsp:spPr>
        <a:xfrm rot="5400000">
          <a:off x="-360662" y="361516"/>
          <a:ext cx="2404417" cy="1683092"/>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October</a:t>
          </a:r>
          <a:endParaRPr lang="en-US" sz="2400" kern="1200" dirty="0"/>
        </a:p>
      </dsp:txBody>
      <dsp:txXfrm rot="-5400000">
        <a:off x="1" y="842399"/>
        <a:ext cx="1683092" cy="721325"/>
      </dsp:txXfrm>
    </dsp:sp>
    <dsp:sp modelId="{340CA32E-25B2-5B46-8A8A-D9643F05C2C7}">
      <dsp:nvSpPr>
        <dsp:cNvPr id="0" name=""/>
        <dsp:cNvSpPr/>
      </dsp:nvSpPr>
      <dsp:spPr>
        <a:xfrm rot="5400000">
          <a:off x="4174910" y="-2490964"/>
          <a:ext cx="1562871" cy="6546507"/>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smtClean="0"/>
            <a:t>Interview district leaders to document current strategies for improving middle-school mathematics</a:t>
          </a:r>
          <a:endParaRPr lang="en-US" sz="2500" kern="1200" dirty="0"/>
        </a:p>
      </dsp:txBody>
      <dsp:txXfrm rot="-5400000">
        <a:off x="1683093" y="77146"/>
        <a:ext cx="6470214" cy="1410285"/>
      </dsp:txXfrm>
    </dsp:sp>
    <dsp:sp modelId="{F923A8E0-20E6-6141-ABDA-27FC63780CF4}">
      <dsp:nvSpPr>
        <dsp:cNvPr id="0" name=""/>
        <dsp:cNvSpPr/>
      </dsp:nvSpPr>
      <dsp:spPr>
        <a:xfrm rot="5400000">
          <a:off x="-360662" y="2481354"/>
          <a:ext cx="2404417" cy="1683092"/>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January-March</a:t>
          </a:r>
          <a:endParaRPr lang="en-US" sz="2400" kern="1200" dirty="0"/>
        </a:p>
      </dsp:txBody>
      <dsp:txXfrm rot="-5400000">
        <a:off x="1" y="2962237"/>
        <a:ext cx="1683092" cy="721325"/>
      </dsp:txXfrm>
    </dsp:sp>
    <dsp:sp modelId="{2FE80FC1-CCC0-B345-BA7C-4FD43858304C}">
      <dsp:nvSpPr>
        <dsp:cNvPr id="0" name=""/>
        <dsp:cNvSpPr/>
      </dsp:nvSpPr>
      <dsp:spPr>
        <a:xfrm rot="5400000">
          <a:off x="4174910" y="-371126"/>
          <a:ext cx="1562871" cy="6546507"/>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smtClean="0"/>
            <a:t>Audio-recorded interviews with the 200 participants to document how the districts’ strategies are actually playing out in schools and classrooms</a:t>
          </a:r>
          <a:endParaRPr lang="en-US" sz="2500" kern="1200" dirty="0"/>
        </a:p>
      </dsp:txBody>
      <dsp:txXfrm rot="-5400000">
        <a:off x="1683093" y="2196984"/>
        <a:ext cx="6470214" cy="14102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2B0F00-DC0E-1C4C-BFEC-C540F2435843}">
      <dsp:nvSpPr>
        <dsp:cNvPr id="0" name=""/>
        <dsp:cNvSpPr/>
      </dsp:nvSpPr>
      <dsp:spPr>
        <a:xfrm rot="5400000">
          <a:off x="-360310" y="363373"/>
          <a:ext cx="2402069" cy="1681448"/>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February-May</a:t>
          </a:r>
          <a:endParaRPr lang="en-US" sz="2400" kern="1200" dirty="0"/>
        </a:p>
      </dsp:txBody>
      <dsp:txXfrm rot="-5400000">
        <a:off x="1" y="843786"/>
        <a:ext cx="1681448" cy="720621"/>
      </dsp:txXfrm>
    </dsp:sp>
    <dsp:sp modelId="{340CA32E-25B2-5B46-8A8A-D9643F05C2C7}">
      <dsp:nvSpPr>
        <dsp:cNvPr id="0" name=""/>
        <dsp:cNvSpPr/>
      </dsp:nvSpPr>
      <dsp:spPr>
        <a:xfrm rot="5400000">
          <a:off x="4174851" y="-2490340"/>
          <a:ext cx="1561345" cy="6548151"/>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Analyze transcripts of the 200 interviews</a:t>
          </a:r>
          <a:endParaRPr lang="en-US" sz="2000" kern="1200" dirty="0"/>
        </a:p>
        <a:p>
          <a:pPr marL="457200" lvl="2" indent="-228600" algn="l" defTabSz="889000">
            <a:lnSpc>
              <a:spcPct val="90000"/>
            </a:lnSpc>
            <a:spcBef>
              <a:spcPct val="0"/>
            </a:spcBef>
            <a:spcAft>
              <a:spcPct val="15000"/>
            </a:spcAft>
            <a:buChar char="••"/>
          </a:pPr>
          <a:r>
            <a:rPr lang="en-US" sz="2000" kern="1200" dirty="0" smtClean="0"/>
            <a:t>Identify and </a:t>
          </a:r>
          <a:r>
            <a:rPr lang="en-US" sz="2000" i="1" kern="1200" dirty="0" smtClean="0"/>
            <a:t>explain</a:t>
          </a:r>
          <a:r>
            <a:rPr lang="en-US" sz="2000" kern="1200" dirty="0" smtClean="0"/>
            <a:t> gaps between each district’s intended and implemented improvement strategies</a:t>
          </a:r>
          <a:endParaRPr lang="en-US" sz="2000" kern="1200" dirty="0"/>
        </a:p>
        <a:p>
          <a:pPr marL="228600" lvl="1" indent="-228600" algn="l" defTabSz="889000">
            <a:lnSpc>
              <a:spcPct val="90000"/>
            </a:lnSpc>
            <a:spcBef>
              <a:spcPct val="0"/>
            </a:spcBef>
            <a:spcAft>
              <a:spcPct val="15000"/>
            </a:spcAft>
            <a:buChar char="••"/>
          </a:pPr>
          <a:r>
            <a:rPr lang="en-US" sz="2000" kern="1200" dirty="0" smtClean="0"/>
            <a:t>Develop a detailed report for leaders in each district</a:t>
          </a:r>
          <a:endParaRPr lang="en-US" sz="2000" kern="1200" dirty="0"/>
        </a:p>
        <a:p>
          <a:pPr marL="457200" lvl="2" indent="-228600" algn="l" defTabSz="889000">
            <a:lnSpc>
              <a:spcPct val="90000"/>
            </a:lnSpc>
            <a:spcBef>
              <a:spcPct val="0"/>
            </a:spcBef>
            <a:spcAft>
              <a:spcPct val="15000"/>
            </a:spcAft>
            <a:buChar char="••"/>
          </a:pPr>
          <a:r>
            <a:rPr lang="en-US" sz="2000" kern="1200" dirty="0" smtClean="0"/>
            <a:t>Shared findings and made actionable recommendations</a:t>
          </a:r>
          <a:endParaRPr lang="en-US" sz="2000" kern="1200" dirty="0"/>
        </a:p>
      </dsp:txBody>
      <dsp:txXfrm rot="-5400000">
        <a:off x="1681449" y="79281"/>
        <a:ext cx="6471932" cy="1408907"/>
      </dsp:txXfrm>
    </dsp:sp>
    <dsp:sp modelId="{6BF3F321-8905-5F4B-8A3E-828871B60C3D}">
      <dsp:nvSpPr>
        <dsp:cNvPr id="0" name=""/>
        <dsp:cNvSpPr/>
      </dsp:nvSpPr>
      <dsp:spPr>
        <a:xfrm rot="5400000">
          <a:off x="-360310" y="2481140"/>
          <a:ext cx="2402069" cy="1681448"/>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May</a:t>
          </a:r>
          <a:endParaRPr lang="en-US" sz="2400" kern="1200" dirty="0"/>
        </a:p>
      </dsp:txBody>
      <dsp:txXfrm rot="-5400000">
        <a:off x="1" y="2961553"/>
        <a:ext cx="1681448" cy="720621"/>
      </dsp:txXfrm>
    </dsp:sp>
    <dsp:sp modelId="{A2741F36-A513-C645-9D30-33361A853187}">
      <dsp:nvSpPr>
        <dsp:cNvPr id="0" name=""/>
        <dsp:cNvSpPr/>
      </dsp:nvSpPr>
      <dsp:spPr>
        <a:xfrm rot="5400000">
          <a:off x="4174851" y="-372572"/>
          <a:ext cx="1561345" cy="6548151"/>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Meet with district leaders to discuss our findings and recommendations</a:t>
          </a:r>
          <a:endParaRPr lang="en-US" sz="2000" kern="1200" dirty="0"/>
        </a:p>
      </dsp:txBody>
      <dsp:txXfrm rot="-5400000">
        <a:off x="1681449" y="2197049"/>
        <a:ext cx="6471932" cy="140890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2418E9-8ECF-0443-8B8A-D43117E5ACD9}">
      <dsp:nvSpPr>
        <dsp:cNvPr id="0" name=""/>
        <dsp:cNvSpPr/>
      </dsp:nvSpPr>
      <dsp:spPr>
        <a:xfrm rot="16200000">
          <a:off x="594187" y="-594187"/>
          <a:ext cx="2588537" cy="3776913"/>
        </a:xfrm>
        <a:prstGeom prst="round1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Explicit goals for students’ mathematics learning</a:t>
          </a:r>
        </a:p>
        <a:p>
          <a:pPr lvl="0" algn="ctr" defTabSz="889000">
            <a:lnSpc>
              <a:spcPct val="90000"/>
            </a:lnSpc>
            <a:spcBef>
              <a:spcPct val="0"/>
            </a:spcBef>
            <a:spcAft>
              <a:spcPct val="35000"/>
            </a:spcAft>
          </a:pPr>
          <a:r>
            <a:rPr lang="en-US" sz="2000" kern="1200" dirty="0" smtClean="0"/>
            <a:t>Vision of high-quality instruction </a:t>
          </a:r>
        </a:p>
        <a:p>
          <a:pPr lvl="0" algn="ctr" defTabSz="889000">
            <a:lnSpc>
              <a:spcPct val="90000"/>
            </a:lnSpc>
            <a:spcBef>
              <a:spcPct val="0"/>
            </a:spcBef>
            <a:spcAft>
              <a:spcPct val="35000"/>
            </a:spcAft>
          </a:pPr>
          <a:r>
            <a:rPr lang="en-US" sz="2000" kern="1200" dirty="0" smtClean="0"/>
            <a:t>Instructional materials</a:t>
          </a:r>
          <a:endParaRPr lang="en-US" sz="2000" kern="1200" dirty="0"/>
        </a:p>
      </dsp:txBody>
      <dsp:txXfrm rot="5400000">
        <a:off x="0" y="0"/>
        <a:ext cx="3776913" cy="1941403"/>
      </dsp:txXfrm>
    </dsp:sp>
    <dsp:sp modelId="{7B43DD5D-1A3F-A141-9BBF-66503B0237DE}">
      <dsp:nvSpPr>
        <dsp:cNvPr id="0" name=""/>
        <dsp:cNvSpPr/>
      </dsp:nvSpPr>
      <dsp:spPr>
        <a:xfrm>
          <a:off x="3776913" y="0"/>
          <a:ext cx="3776913" cy="2588537"/>
        </a:xfrm>
        <a:prstGeom prst="round1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Teacher professional development</a:t>
          </a:r>
        </a:p>
      </dsp:txBody>
      <dsp:txXfrm>
        <a:off x="3776913" y="0"/>
        <a:ext cx="3776913" cy="1941403"/>
      </dsp:txXfrm>
    </dsp:sp>
    <dsp:sp modelId="{B9ED25AC-F414-BA48-A017-A491158F92F1}">
      <dsp:nvSpPr>
        <dsp:cNvPr id="0" name=""/>
        <dsp:cNvSpPr/>
      </dsp:nvSpPr>
      <dsp:spPr>
        <a:xfrm rot="10800000">
          <a:off x="0" y="2588537"/>
          <a:ext cx="3776913" cy="2588537"/>
        </a:xfrm>
        <a:prstGeom prst="round1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Additional supports for struggling students</a:t>
          </a:r>
          <a:endParaRPr lang="en-US" sz="2000" kern="1200" dirty="0"/>
        </a:p>
      </dsp:txBody>
      <dsp:txXfrm rot="10800000">
        <a:off x="0" y="3235671"/>
        <a:ext cx="3776913" cy="1941403"/>
      </dsp:txXfrm>
    </dsp:sp>
    <dsp:sp modelId="{B38DBBA0-3F0D-3D4B-A583-7AB194079FB8}">
      <dsp:nvSpPr>
        <dsp:cNvPr id="0" name=""/>
        <dsp:cNvSpPr/>
      </dsp:nvSpPr>
      <dsp:spPr>
        <a:xfrm rot="5400000">
          <a:off x="4371101" y="1994349"/>
          <a:ext cx="2588537" cy="3776913"/>
        </a:xfrm>
        <a:prstGeom prst="round1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Assessments to inform ongoing instructional improvement</a:t>
          </a:r>
        </a:p>
      </dsp:txBody>
      <dsp:txXfrm rot="-5400000">
        <a:off x="3776913" y="3235671"/>
        <a:ext cx="3776913" cy="1941403"/>
      </dsp:txXfrm>
    </dsp:sp>
    <dsp:sp modelId="{BD638785-47F5-C944-B399-643562E9E254}">
      <dsp:nvSpPr>
        <dsp:cNvPr id="0" name=""/>
        <dsp:cNvSpPr/>
      </dsp:nvSpPr>
      <dsp:spPr>
        <a:xfrm>
          <a:off x="2555459" y="1693130"/>
          <a:ext cx="2442907" cy="1790814"/>
        </a:xfrm>
        <a:prstGeom prst="round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Component 1: Coherent Instructional System</a:t>
          </a:r>
        </a:p>
        <a:p>
          <a:pPr lvl="0" algn="ctr" defTabSz="889000">
            <a:lnSpc>
              <a:spcPct val="90000"/>
            </a:lnSpc>
            <a:spcBef>
              <a:spcPct val="0"/>
            </a:spcBef>
            <a:spcAft>
              <a:spcPct val="35000"/>
            </a:spcAft>
          </a:pPr>
          <a:r>
            <a:rPr lang="en-US" sz="1600" kern="1200" dirty="0" smtClean="0"/>
            <a:t>(</a:t>
          </a:r>
          <a:r>
            <a:rPr lang="en-US" sz="1600" kern="1200" dirty="0" err="1" smtClean="0"/>
            <a:t>Bryk</a:t>
          </a:r>
          <a:r>
            <a:rPr lang="en-US" sz="1600" kern="1200" dirty="0" smtClean="0"/>
            <a:t> et al., 2010; </a:t>
          </a:r>
          <a:r>
            <a:rPr lang="en-US" sz="1600" kern="1200" dirty="0" err="1" smtClean="0"/>
            <a:t>Newmann</a:t>
          </a:r>
          <a:r>
            <a:rPr lang="en-US" sz="1600" kern="1200" dirty="0" smtClean="0"/>
            <a:t> et al., 2001)</a:t>
          </a:r>
          <a:endParaRPr lang="en-US" sz="1600" kern="1200" dirty="0"/>
        </a:p>
      </dsp:txBody>
      <dsp:txXfrm>
        <a:off x="2642879" y="1780550"/>
        <a:ext cx="2268067" cy="161597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840F67-9DFC-1A48-AF95-988602CF3C9B}">
      <dsp:nvSpPr>
        <dsp:cNvPr id="0" name=""/>
        <dsp:cNvSpPr/>
      </dsp:nvSpPr>
      <dsp:spPr>
        <a:xfrm>
          <a:off x="4674180" y="102284"/>
          <a:ext cx="1601316" cy="1601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endParaRPr lang="en-US" sz="6500" kern="1200" dirty="0"/>
        </a:p>
      </dsp:txBody>
      <dsp:txXfrm>
        <a:off x="4674180" y="102284"/>
        <a:ext cx="1601316" cy="1601316"/>
      </dsp:txXfrm>
    </dsp:sp>
    <dsp:sp modelId="{7A13732C-0ED8-9840-A7A7-28B114657BCD}">
      <dsp:nvSpPr>
        <dsp:cNvPr id="0" name=""/>
        <dsp:cNvSpPr/>
      </dsp:nvSpPr>
      <dsp:spPr>
        <a:xfrm>
          <a:off x="1853136" y="1318"/>
          <a:ext cx="4523326" cy="4523326"/>
        </a:xfrm>
        <a:prstGeom prst="circularArrow">
          <a:avLst>
            <a:gd name="adj1" fmla="val 6903"/>
            <a:gd name="adj2" fmla="val 465447"/>
            <a:gd name="adj3" fmla="val 549018"/>
            <a:gd name="adj4" fmla="val 20585536"/>
            <a:gd name="adj5" fmla="val 8054"/>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AF99CD7-134E-004D-91FF-EDE770923FFB}">
      <dsp:nvSpPr>
        <dsp:cNvPr id="0" name=""/>
        <dsp:cNvSpPr/>
      </dsp:nvSpPr>
      <dsp:spPr>
        <a:xfrm>
          <a:off x="4674180" y="2822362"/>
          <a:ext cx="1601316" cy="1601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endParaRPr lang="en-US" sz="6500" kern="1200" dirty="0"/>
        </a:p>
      </dsp:txBody>
      <dsp:txXfrm>
        <a:off x="4674180" y="2822362"/>
        <a:ext cx="1601316" cy="1601316"/>
      </dsp:txXfrm>
    </dsp:sp>
    <dsp:sp modelId="{6EDF6E7D-6C9D-3544-9968-9678CB4F8385}">
      <dsp:nvSpPr>
        <dsp:cNvPr id="0" name=""/>
        <dsp:cNvSpPr/>
      </dsp:nvSpPr>
      <dsp:spPr>
        <a:xfrm>
          <a:off x="1853136" y="1318"/>
          <a:ext cx="4523326" cy="4523326"/>
        </a:xfrm>
        <a:prstGeom prst="circularArrow">
          <a:avLst>
            <a:gd name="adj1" fmla="val 6903"/>
            <a:gd name="adj2" fmla="val 465447"/>
            <a:gd name="adj3" fmla="val 5949018"/>
            <a:gd name="adj4" fmla="val 4385536"/>
            <a:gd name="adj5" fmla="val 8054"/>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0494D90-5BF0-F54C-916A-682A16B9425A}">
      <dsp:nvSpPr>
        <dsp:cNvPr id="0" name=""/>
        <dsp:cNvSpPr/>
      </dsp:nvSpPr>
      <dsp:spPr>
        <a:xfrm>
          <a:off x="1954103" y="2822362"/>
          <a:ext cx="1601316" cy="1601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endParaRPr lang="en-US" sz="6500" kern="1200" dirty="0"/>
        </a:p>
      </dsp:txBody>
      <dsp:txXfrm>
        <a:off x="1954103" y="2822362"/>
        <a:ext cx="1601316" cy="1601316"/>
      </dsp:txXfrm>
    </dsp:sp>
    <dsp:sp modelId="{8C94C3A5-5B11-D549-B9F6-6FC291CF9E73}">
      <dsp:nvSpPr>
        <dsp:cNvPr id="0" name=""/>
        <dsp:cNvSpPr/>
      </dsp:nvSpPr>
      <dsp:spPr>
        <a:xfrm>
          <a:off x="1853136" y="1318"/>
          <a:ext cx="4523326" cy="4523326"/>
        </a:xfrm>
        <a:prstGeom prst="circularArrow">
          <a:avLst>
            <a:gd name="adj1" fmla="val 6903"/>
            <a:gd name="adj2" fmla="val 465447"/>
            <a:gd name="adj3" fmla="val 11349018"/>
            <a:gd name="adj4" fmla="val 9785536"/>
            <a:gd name="adj5" fmla="val 8054"/>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F12AD54-494A-0543-9062-40C123EA244C}">
      <dsp:nvSpPr>
        <dsp:cNvPr id="0" name=""/>
        <dsp:cNvSpPr/>
      </dsp:nvSpPr>
      <dsp:spPr>
        <a:xfrm>
          <a:off x="1954103" y="102284"/>
          <a:ext cx="1601316" cy="1601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endParaRPr lang="en-US" sz="6500" kern="1200" dirty="0"/>
        </a:p>
      </dsp:txBody>
      <dsp:txXfrm>
        <a:off x="1954103" y="102284"/>
        <a:ext cx="1601316" cy="1601316"/>
      </dsp:txXfrm>
    </dsp:sp>
    <dsp:sp modelId="{393C8426-9B3E-5A4E-B893-8FB00CE7B78D}">
      <dsp:nvSpPr>
        <dsp:cNvPr id="0" name=""/>
        <dsp:cNvSpPr/>
      </dsp:nvSpPr>
      <dsp:spPr>
        <a:xfrm>
          <a:off x="1853136" y="1318"/>
          <a:ext cx="4523326" cy="4523326"/>
        </a:xfrm>
        <a:prstGeom prst="circularArrow">
          <a:avLst>
            <a:gd name="adj1" fmla="val 6903"/>
            <a:gd name="adj2" fmla="val 465447"/>
            <a:gd name="adj3" fmla="val 16749018"/>
            <a:gd name="adj4" fmla="val 15185536"/>
            <a:gd name="adj5" fmla="val 8054"/>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4.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6E3B7A-63FA-5049-A7CE-4FB7C988732B}" type="datetimeFigureOut">
              <a:rPr lang="en-US" smtClean="0"/>
              <a:t>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16B1A-1EBD-A340-AB90-DF17D3F3D88B}" type="slidenum">
              <a:rPr lang="en-US" smtClean="0"/>
              <a:t>‹#›</a:t>
            </a:fld>
            <a:endParaRPr lang="en-US"/>
          </a:p>
        </p:txBody>
      </p:sp>
    </p:spTree>
    <p:extLst>
      <p:ext uri="{BB962C8B-B14F-4D97-AF65-F5344CB8AC3E}">
        <p14:creationId xmlns:p14="http://schemas.microsoft.com/office/powerpoint/2010/main" val="387186791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Ambitious goals – CCSSM</a:t>
            </a:r>
          </a:p>
        </p:txBody>
      </p:sp>
      <p:sp>
        <p:nvSpPr>
          <p:cNvPr id="4" name="Slide Number Placeholder 3"/>
          <p:cNvSpPr>
            <a:spLocks noGrp="1"/>
          </p:cNvSpPr>
          <p:nvPr>
            <p:ph type="sldNum" sz="quarter" idx="10"/>
          </p:nvPr>
        </p:nvSpPr>
        <p:spPr/>
        <p:txBody>
          <a:bodyPr/>
          <a:lstStyle/>
          <a:p>
            <a:fld id="{46816B1A-1EBD-A340-AB90-DF17D3F3D88B}" type="slidenum">
              <a:rPr lang="en-US" smtClean="0"/>
              <a:t>4</a:t>
            </a:fld>
            <a:endParaRPr lang="en-US"/>
          </a:p>
        </p:txBody>
      </p:sp>
    </p:spTree>
    <p:extLst>
      <p:ext uri="{BB962C8B-B14F-4D97-AF65-F5344CB8AC3E}">
        <p14:creationId xmlns:p14="http://schemas.microsoft.com/office/powerpoint/2010/main" val="7455125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As Paul indicated earlier, in our current </a:t>
            </a:r>
            <a:r>
              <a:rPr lang="en-US" sz="1200" kern="1200" baseline="0" dirty="0" err="1" smtClean="0">
                <a:solidFill>
                  <a:schemeClr val="tx1"/>
                </a:solidFill>
                <a:effectLst/>
                <a:latin typeface="+mn-lt"/>
                <a:ea typeface="+mn-ea"/>
                <a:cs typeface="+mn-cs"/>
              </a:rPr>
              <a:t>ToA</a:t>
            </a:r>
            <a:r>
              <a:rPr lang="en-US" sz="1200" kern="1200" baseline="0" dirty="0" smtClean="0">
                <a:solidFill>
                  <a:schemeClr val="tx1"/>
                </a:solidFill>
                <a:effectLst/>
                <a:latin typeface="+mn-lt"/>
                <a:ea typeface="+mn-ea"/>
                <a:cs typeface="+mn-cs"/>
              </a:rPr>
              <a:t>, we are guided by the math teacher </a:t>
            </a:r>
            <a:r>
              <a:rPr lang="en-US" sz="1200" kern="1200" baseline="0" dirty="0" err="1" smtClean="0">
                <a:solidFill>
                  <a:schemeClr val="tx1"/>
                </a:solidFill>
                <a:effectLst/>
                <a:latin typeface="+mn-lt"/>
                <a:ea typeface="+mn-ea"/>
                <a:cs typeface="+mn-cs"/>
              </a:rPr>
              <a:t>ed</a:t>
            </a:r>
            <a:r>
              <a:rPr lang="en-US" sz="1200" kern="1200" baseline="0" dirty="0" smtClean="0">
                <a:solidFill>
                  <a:schemeClr val="tx1"/>
                </a:solidFill>
                <a:effectLst/>
                <a:latin typeface="+mn-lt"/>
                <a:ea typeface="+mn-ea"/>
                <a:cs typeface="+mn-cs"/>
              </a:rPr>
              <a:t> literature that highlights the complexity of developing ambitious teaching. </a:t>
            </a:r>
            <a:r>
              <a:rPr lang="en-US" sz="1200" kern="1200" dirty="0" smtClean="0">
                <a:solidFill>
                  <a:schemeClr val="tx1"/>
                </a:solidFill>
                <a:effectLst/>
                <a:latin typeface="+mn-lt"/>
                <a:ea typeface="+mn-ea"/>
                <a:cs typeface="+mn-cs"/>
              </a:rPr>
              <a:t>It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requires enormous learning on the part of teachers.  [Especially for in-service </a:t>
            </a:r>
            <a:r>
              <a:rPr lang="en-US" sz="1200" kern="1200" dirty="0" err="1" smtClean="0">
                <a:solidFill>
                  <a:schemeClr val="tx1"/>
                </a:solidFill>
                <a:effectLst/>
                <a:latin typeface="+mn-lt"/>
                <a:ea typeface="+mn-ea"/>
                <a:cs typeface="+mn-cs"/>
              </a:rPr>
              <a:t>Ts</a:t>
            </a:r>
            <a:r>
              <a:rPr lang="en-US" sz="1200" kern="1200" dirty="0" smtClean="0">
                <a:solidFill>
                  <a:schemeClr val="tx1"/>
                </a:solidFill>
                <a:effectLst/>
                <a:latin typeface="+mn-lt"/>
                <a:ea typeface="+mn-ea"/>
                <a:cs typeface="+mn-cs"/>
              </a:rPr>
              <a:t>: Re-organizing what they do…not merely improving what they already do—refer to Paul’s part.</a:t>
            </a:r>
            <a:r>
              <a:rPr lang="en-US" sz="1200" kern="1200" baseline="0" dirty="0" smtClean="0">
                <a:solidFill>
                  <a:schemeClr val="tx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tx1"/>
                </a:solidFill>
                <a:effectLst/>
                <a:latin typeface="+mn-lt"/>
                <a:ea typeface="+mn-ea"/>
                <a:cs typeface="+mn-cs"/>
              </a:rPr>
              <a:t>What would PD that supports teachers’ improvement of instruction (development of complex practices) and knowledge (e.g., MKT) entail?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-Sustained over time</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-Involves the same </a:t>
            </a:r>
            <a:r>
              <a:rPr lang="en-US" baseline="0" dirty="0" smtClean="0"/>
              <a:t>group of </a:t>
            </a:r>
            <a:r>
              <a:rPr lang="en-US" baseline="0" dirty="0" err="1" smtClean="0"/>
              <a:t>Ts</a:t>
            </a:r>
            <a:r>
              <a:rPr lang="en-US" baseline="0" dirty="0" smtClean="0"/>
              <a:t> working together.</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-Focused on issues central to instruction—and in particular organized around a small set of high-leverage practice</a:t>
            </a:r>
            <a:r>
              <a:rPr lang="en-US" sz="1200" kern="1200" baseline="0" dirty="0" smtClean="0">
                <a:solidFill>
                  <a:schemeClr val="tx1"/>
                </a:solidFill>
                <a:effectLst/>
                <a:latin typeface="+mn-lt"/>
                <a:ea typeface="+mn-ea"/>
                <a:cs typeface="+mn-cs"/>
              </a:rPr>
              <a:t>s &amp; </a:t>
            </a:r>
            <a:r>
              <a:rPr lang="en-US" sz="1200" b="0" i="0" kern="1200" baseline="0" dirty="0" smtClean="0">
                <a:solidFill>
                  <a:schemeClr val="tx1"/>
                </a:solidFill>
                <a:effectLst/>
                <a:latin typeface="+mn-lt"/>
                <a:ea typeface="+mn-ea"/>
                <a:cs typeface="+mn-cs"/>
              </a:rPr>
              <a:t>the instructional materials being used in the classroom, or what </a:t>
            </a:r>
            <a:r>
              <a:rPr lang="en-US" baseline="0" dirty="0" smtClean="0"/>
              <a:t>Ball and Cohen call “records of practice” (instructional materials, student work).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0" i="0" kern="1200" baseline="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i="0" kern="1200" baseline="0" dirty="0" smtClean="0">
                <a:solidFill>
                  <a:schemeClr val="tx1"/>
                </a:solidFill>
                <a:effectLst/>
                <a:latin typeface="+mn-lt"/>
                <a:ea typeface="+mn-ea"/>
                <a:cs typeface="+mn-cs"/>
              </a:rPr>
              <a:t>As Paul discussed earlier, given the complexity of the work entailed in achieving an vision of instruction, it is not likely that teachers will develop proficiency in particular practices if they are only supported to engage in what Grossman and colleagues have termed </a:t>
            </a:r>
            <a:r>
              <a:rPr lang="en-US" sz="1200" b="1" i="1" kern="1200" baseline="0" dirty="0" smtClean="0">
                <a:solidFill>
                  <a:schemeClr val="tx1"/>
                </a:solidFill>
                <a:effectLst/>
                <a:latin typeface="+mn-lt"/>
                <a:ea typeface="+mn-ea"/>
                <a:cs typeface="+mn-cs"/>
              </a:rPr>
              <a:t>pedagogies of investigation</a:t>
            </a:r>
            <a:r>
              <a:rPr lang="en-US" sz="1200" b="0" i="0" kern="1200" baseline="0" dirty="0" smtClean="0">
                <a:solidFill>
                  <a:schemeClr val="tx1"/>
                </a:solidFill>
                <a:effectLst/>
                <a:latin typeface="+mn-lt"/>
                <a:ea typeface="+mn-ea"/>
                <a:cs typeface="+mn-cs"/>
              </a:rPr>
              <a:t> [e.g., </a:t>
            </a:r>
            <a:r>
              <a:rPr lang="en-US" baseline="0" dirty="0" smtClean="0"/>
              <a:t>analyzing and critiquing representations of practice such as student work and video-cases of teaching].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Rather, research on the development of complex practices suggest that it is critical that novices co-participate in activities that approximate as closely as possible the targeted practices with more accomplished others. It is therefore much more likely that teachers will learn to, for example, set up tasks proficiently if they have opportunities to engage in cycles of investigation and enactment.</a:t>
            </a:r>
            <a:r>
              <a:rPr lang="en-US" b="1" i="1" baseline="0" dirty="0" smtClean="0"/>
              <a:t>  Pedagogies of enactment </a:t>
            </a:r>
            <a:r>
              <a:rPr lang="en-US" baseline="0" dirty="0" smtClean="0"/>
              <a:t>refers to planning for, rehearsing and enacting high-leverage practices in a graduated sequence of increasingly complex settings (i.e., with colleagues in teacher collaborative time, with a small group of students, with a whole class).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0" i="0" kern="1200" baseline="0" dirty="0" smtClean="0">
              <a:solidFill>
                <a:schemeClr val="tx1"/>
              </a:solidFill>
              <a:effectLst/>
              <a:latin typeface="+mn-lt"/>
              <a:ea typeface="+mn-ea"/>
              <a:cs typeface="+mn-cs"/>
            </a:endParaRPr>
          </a:p>
          <a:p>
            <a:r>
              <a:rPr lang="en-US" sz="1200" b="1" i="0" kern="1200" baseline="0" dirty="0" smtClean="0">
                <a:solidFill>
                  <a:schemeClr val="tx1"/>
                </a:solidFill>
                <a:effectLst/>
                <a:latin typeface="+mn-lt"/>
                <a:ea typeface="+mn-ea"/>
                <a:cs typeface="+mn-cs"/>
              </a:rPr>
              <a:t>Across Contexts</a:t>
            </a:r>
          </a:p>
          <a:p>
            <a:r>
              <a:rPr lang="en-US" baseline="0" dirty="0" smtClean="0"/>
              <a:t>We’ve also come to the position that it is crucial that any form of professional development (whether that be </a:t>
            </a:r>
            <a:r>
              <a:rPr lang="en-US" baseline="0" dirty="0" err="1" smtClean="0"/>
              <a:t>pull-out</a:t>
            </a:r>
            <a:r>
              <a:rPr lang="en-US" baseline="0" dirty="0" smtClean="0"/>
              <a:t> district based PD, regularly scheduled teacher collaborative time, individual work with a coach in the school), that they are tightly coordinated such that </a:t>
            </a:r>
          </a:p>
          <a:p>
            <a:pPr marL="228600" indent="-228600">
              <a:buAutoNum type="arabicParenR"/>
            </a:pPr>
            <a:r>
              <a:rPr lang="en-US" sz="1200" kern="1200" dirty="0" smtClean="0">
                <a:solidFill>
                  <a:schemeClr val="tx1"/>
                </a:solidFill>
                <a:latin typeface="+mn-lt"/>
                <a:ea typeface="+mn-ea"/>
                <a:cs typeface="+mn-cs"/>
              </a:rPr>
              <a:t>they focus on the same set of high-leverage practices and</a:t>
            </a:r>
          </a:p>
          <a:p>
            <a:pPr marL="228600" indent="-228600">
              <a:buAutoNum type="arabicParenR"/>
            </a:pPr>
            <a:r>
              <a:rPr lang="en-US" sz="1200" kern="1200" baseline="0" dirty="0" smtClean="0">
                <a:solidFill>
                  <a:schemeClr val="tx1"/>
                </a:solidFill>
                <a:latin typeface="+mn-lt"/>
                <a:ea typeface="+mn-ea"/>
                <a:cs typeface="+mn-cs"/>
              </a:rPr>
              <a:t>they </a:t>
            </a:r>
            <a:r>
              <a:rPr lang="en-US" sz="1200" kern="1200" dirty="0" smtClean="0">
                <a:solidFill>
                  <a:schemeClr val="tx1"/>
                </a:solidFill>
                <a:latin typeface="+mn-lt"/>
                <a:ea typeface="+mn-ea"/>
                <a:cs typeface="+mn-cs"/>
              </a:rPr>
              <a:t>are organized around the same instructional materials. </a:t>
            </a:r>
          </a:p>
          <a:p>
            <a:pPr marL="228600" indent="-228600">
              <a:buNone/>
            </a:pPr>
            <a:endParaRPr lang="en-US" sz="1200" kern="1200" dirty="0" smtClean="0">
              <a:solidFill>
                <a:schemeClr val="tx1"/>
              </a:solidFill>
              <a:latin typeface="+mn-lt"/>
              <a:ea typeface="+mn-ea"/>
              <a:cs typeface="+mn-cs"/>
            </a:endParaRPr>
          </a:p>
          <a:p>
            <a:pPr marL="228600" indent="-228600">
              <a:buNone/>
            </a:pPr>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5ABF127-9E67-344E-A661-616D7DF39596}" type="slidenum">
              <a:rPr lang="en-US" smtClean="0"/>
              <a:pPr/>
              <a:t>24</a:t>
            </a:fld>
            <a:endParaRPr lang="en-US"/>
          </a:p>
        </p:txBody>
      </p:sp>
    </p:spTree>
    <p:extLst>
      <p:ext uri="{BB962C8B-B14F-4D97-AF65-F5344CB8AC3E}">
        <p14:creationId xmlns:p14="http://schemas.microsoft.com/office/powerpoint/2010/main" val="27663306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Another important </a:t>
            </a:r>
            <a:r>
              <a:rPr lang="en-US" baseline="0" dirty="0" smtClean="0"/>
              <a:t>element of a coherent instructional system concerns assessments that are aligned with the goals for students’ learning and can inform the ongoing improvement of instruction. </a:t>
            </a:r>
          </a:p>
          <a:p>
            <a:endParaRPr lang="en-US" baseline="0" dirty="0" smtClean="0"/>
          </a:p>
          <a:p>
            <a:r>
              <a:rPr lang="en-US" dirty="0" smtClean="0"/>
              <a:t>Developing</a:t>
            </a:r>
            <a:r>
              <a:rPr lang="en-US" baseline="0" dirty="0" smtClean="0"/>
              <a:t> and implementing assessments designed to improve instruction is non-trivial, particularly in this era of high-stakes accountability.  Research has documented that the majority of assessments issued in districts and states focus on procedural competence.  Thus, those instruments are </a:t>
            </a:r>
            <a:r>
              <a:rPr lang="en-US" b="1" baseline="0" dirty="0" smtClean="0"/>
              <a:t>often</a:t>
            </a:r>
            <a:r>
              <a:rPr lang="en-US" baseline="0" dirty="0" smtClean="0"/>
              <a:t> not able to inform instruction aimed at ambitious forms of teaching. </a:t>
            </a:r>
          </a:p>
          <a:p>
            <a:endParaRPr lang="en-US" baseline="0" dirty="0" smtClean="0"/>
          </a:p>
          <a:p>
            <a:r>
              <a:rPr lang="en-US" b="0" baseline="0" dirty="0" smtClean="0"/>
              <a:t>That said, this is an area in which a lot of progress is being made in both mathematics and science education—especially in the area of classroom assessment, or what teachers might do in the classroom that will shed light on their students’ understandings of big ideas, and ultimately lead to the improvement of instruction.  Here we are referring to the work on delineating learning progressions.</a:t>
            </a:r>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dirty="0" smtClean="0"/>
          </a:p>
          <a:p>
            <a:endParaRPr lang="en-US" baseline="0" dirty="0" smtClean="0"/>
          </a:p>
        </p:txBody>
      </p:sp>
      <p:sp>
        <p:nvSpPr>
          <p:cNvPr id="4" name="Slide Number Placeholder 3"/>
          <p:cNvSpPr>
            <a:spLocks noGrp="1"/>
          </p:cNvSpPr>
          <p:nvPr>
            <p:ph type="sldNum" sz="quarter" idx="10"/>
          </p:nvPr>
        </p:nvSpPr>
        <p:spPr/>
        <p:txBody>
          <a:bodyPr/>
          <a:lstStyle/>
          <a:p>
            <a:fld id="{BE963EE1-3A69-AF45-8CC7-D883284B25FE}" type="slidenum">
              <a:rPr lang="en-US" smtClean="0"/>
              <a:pPr/>
              <a:t>25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leads us to the final component of a coherent instructional system—</a:t>
            </a:r>
            <a:r>
              <a:rPr lang="en-US" baseline="0" dirty="0" err="1" smtClean="0"/>
              <a:t>add’l</a:t>
            </a:r>
            <a:r>
              <a:rPr lang="en-US" baseline="0" dirty="0" smtClean="0"/>
              <a:t> supports for struggling students. As much progress as the field of math education has made in the area of classroom assessment, there has been little work on how to support students who continue to struggle in the context of mainstream mathematics instruction.  </a:t>
            </a:r>
          </a:p>
          <a:p>
            <a:endParaRPr lang="en-US" baseline="0" dirty="0" smtClean="0"/>
          </a:p>
          <a:p>
            <a:r>
              <a:rPr lang="en-US" baseline="0" dirty="0" smtClean="0"/>
              <a:t>It is common for districts to provide supplemental supports for struggling students (e.g., additional tutoring, “double dose” mathematics classes). However, based on our work, we strongly suspect that most supplemental instruction focuses on the procedural competencies assessed by state tests.</a:t>
            </a:r>
          </a:p>
          <a:p>
            <a:endParaRPr lang="en-US" baseline="0" dirty="0" smtClean="0"/>
          </a:p>
          <a:p>
            <a:r>
              <a:rPr lang="en-US" baseline="0" dirty="0" smtClean="0"/>
              <a:t>In our view, the goal of supplemental supports should aim to enable struggling students to participate substantially in mainstream instruction.</a:t>
            </a:r>
          </a:p>
          <a:p>
            <a:endParaRPr lang="en-US" baseline="0" dirty="0" smtClean="0"/>
          </a:p>
          <a:p>
            <a:r>
              <a:rPr lang="en-US" baseline="0" dirty="0" smtClean="0"/>
              <a:t>Of course, this requires professional development and instructional resources for teachers. We have found that there is extremely limited research on how to design and implement such supplemental supports [that are aimed at supporting students’ participation in ambitious forms of instruction].</a:t>
            </a:r>
          </a:p>
          <a:p>
            <a:endParaRPr lang="en-US" baseline="0" dirty="0" smtClean="0"/>
          </a:p>
        </p:txBody>
      </p:sp>
      <p:sp>
        <p:nvSpPr>
          <p:cNvPr id="4" name="Slide Number Placeholder 3"/>
          <p:cNvSpPr>
            <a:spLocks noGrp="1"/>
          </p:cNvSpPr>
          <p:nvPr>
            <p:ph type="sldNum" sz="quarter" idx="10"/>
          </p:nvPr>
        </p:nvSpPr>
        <p:spPr/>
        <p:txBody>
          <a:bodyPr/>
          <a:lstStyle/>
          <a:p>
            <a:fld id="{BE963EE1-3A69-AF45-8CC7-D883284B25FE}" type="slidenum">
              <a:rPr lang="en-US" smtClean="0"/>
              <a:pPr/>
              <a:t>26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e.g., worked directly with teachers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Supporting the development of district capacity to design and lead high-quality pull out professional development</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46816B1A-1EBD-A340-AB90-DF17D3F3D88B}" type="slidenum">
              <a:rPr lang="en-US" smtClean="0"/>
              <a:t>28</a:t>
            </a:fld>
            <a:endParaRPr lang="en-US"/>
          </a:p>
        </p:txBody>
      </p:sp>
    </p:spTree>
    <p:extLst>
      <p:ext uri="{BB962C8B-B14F-4D97-AF65-F5344CB8AC3E}">
        <p14:creationId xmlns:p14="http://schemas.microsoft.com/office/powerpoint/2010/main" val="5497124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Collaborate with district personnel</a:t>
            </a:r>
            <a:r>
              <a:rPr lang="en-US" baseline="0" dirty="0" smtClean="0"/>
              <a:t> -- s</a:t>
            </a:r>
            <a:r>
              <a:rPr lang="en-US" dirty="0" smtClean="0"/>
              <a:t>upport development of district capacity by co-participating in key aspects of the work </a:t>
            </a:r>
          </a:p>
          <a:p>
            <a:endParaRPr lang="en-US" dirty="0"/>
          </a:p>
        </p:txBody>
      </p:sp>
      <p:sp>
        <p:nvSpPr>
          <p:cNvPr id="4" name="Slide Number Placeholder 3"/>
          <p:cNvSpPr>
            <a:spLocks noGrp="1"/>
          </p:cNvSpPr>
          <p:nvPr>
            <p:ph type="sldNum" sz="quarter" idx="10"/>
          </p:nvPr>
        </p:nvSpPr>
        <p:spPr/>
        <p:txBody>
          <a:bodyPr/>
          <a:lstStyle/>
          <a:p>
            <a:fld id="{46816B1A-1EBD-A340-AB90-DF17D3F3D88B}" type="slidenum">
              <a:rPr lang="en-US" smtClean="0"/>
              <a:t>29</a:t>
            </a:fld>
            <a:endParaRPr lang="en-US"/>
          </a:p>
        </p:txBody>
      </p:sp>
    </p:spTree>
    <p:extLst>
      <p:ext uri="{BB962C8B-B14F-4D97-AF65-F5344CB8AC3E}">
        <p14:creationId xmlns:p14="http://schemas.microsoft.com/office/powerpoint/2010/main" val="36997125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development of a coherent instructional system implicates learning by members of other role groups (e.g., coaches, school leaders)</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46816B1A-1EBD-A340-AB90-DF17D3F3D88B}" type="slidenum">
              <a:rPr lang="en-US" smtClean="0"/>
              <a:t>31</a:t>
            </a:fld>
            <a:endParaRPr lang="en-US"/>
          </a:p>
        </p:txBody>
      </p:sp>
    </p:spTree>
    <p:extLst>
      <p:ext uri="{BB962C8B-B14F-4D97-AF65-F5344CB8AC3E}">
        <p14:creationId xmlns:p14="http://schemas.microsoft.com/office/powerpoint/2010/main" val="2969272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Describe</a:t>
            </a:r>
            <a:r>
              <a:rPr lang="en-US" sz="1200" i="1" kern="1200" baseline="0" dirty="0" smtClean="0">
                <a:solidFill>
                  <a:schemeClr val="tx1"/>
                </a:solidFill>
                <a:effectLst/>
                <a:latin typeface="+mn-lt"/>
                <a:ea typeface="+mn-ea"/>
                <a:cs typeface="+mn-cs"/>
              </a:rPr>
              <a:t> a sample Cycle for Supporting the Development of Coaches’ Capacity to then articulate the core design principles in a grounded manner.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i="1" kern="1200" baseline="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i="0" kern="1200" baseline="0" dirty="0" smtClean="0">
                <a:solidFill>
                  <a:schemeClr val="tx1"/>
                </a:solidFill>
                <a:effectLst/>
                <a:latin typeface="+mn-lt"/>
                <a:ea typeface="+mn-ea"/>
                <a:cs typeface="+mn-cs"/>
              </a:rPr>
              <a:t>Collaboratively plan for upcoming session:</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i="0" kern="1200" baseline="0" dirty="0" smtClean="0">
                <a:solidFill>
                  <a:schemeClr val="tx1"/>
                </a:solidFill>
                <a:effectLst/>
                <a:latin typeface="+mn-lt"/>
                <a:ea typeface="+mn-ea"/>
                <a:cs typeface="+mn-cs"/>
              </a:rPr>
              <a:t>-District B math leaders identify upcoming lesson in Grade 6 or 7 that is difficult for teachers to enact well</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i="0" kern="1200" baseline="0" dirty="0" smtClean="0">
                <a:solidFill>
                  <a:schemeClr val="tx1"/>
                </a:solidFill>
                <a:effectLst/>
                <a:latin typeface="+mn-lt"/>
                <a:ea typeface="+mn-ea"/>
                <a:cs typeface="+mn-cs"/>
              </a:rPr>
              <a:t>-At the start, MIST took a larger lead in planning the session</a:t>
            </a:r>
            <a:r>
              <a:rPr lang="en-US" sz="1200" i="0" kern="1200" baseline="0" dirty="0" smtClean="0">
                <a:solidFill>
                  <a:schemeClr val="tx1"/>
                </a:solidFill>
                <a:effectLst/>
                <a:latin typeface="+mn-lt"/>
                <a:ea typeface="+mn-ea"/>
                <a:cs typeface="+mn-cs"/>
                <a:sym typeface="Wingdings"/>
              </a:rPr>
              <a:t> gradually handed over to the Math Director</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i="0" kern="1200" baseline="0" dirty="0" smtClean="0">
              <a:solidFill>
                <a:schemeClr val="tx1"/>
              </a:solidFill>
              <a:effectLst/>
              <a:latin typeface="+mn-lt"/>
              <a:ea typeface="+mn-ea"/>
              <a:cs typeface="+mn-cs"/>
              <a:sym typeface="Wingding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i="0" kern="1200" baseline="0" dirty="0" smtClean="0">
                <a:solidFill>
                  <a:schemeClr val="tx1"/>
                </a:solidFill>
                <a:effectLst/>
                <a:latin typeface="+mn-lt"/>
                <a:ea typeface="+mn-ea"/>
                <a:cs typeface="+mn-cs"/>
                <a:sym typeface="Wingdings"/>
              </a:rPr>
              <a:t>Math Specialists PD Session:</a:t>
            </a:r>
            <a:endParaRPr lang="en-US" sz="1200" i="0" kern="1200" baseline="0" dirty="0" smtClean="0">
              <a:solidFill>
                <a:schemeClr val="tx1"/>
              </a:solidFill>
              <a:effectLst/>
              <a:latin typeface="+mn-lt"/>
              <a:ea typeface="+mn-ea"/>
              <a:cs typeface="+mn-cs"/>
            </a:endParaRP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sz="1200" i="0" kern="1200" baseline="0" dirty="0" smtClean="0">
                <a:solidFill>
                  <a:schemeClr val="tx1"/>
                </a:solidFill>
                <a:effectLst/>
                <a:latin typeface="+mn-lt"/>
                <a:ea typeface="+mn-ea"/>
                <a:cs typeface="+mn-cs"/>
              </a:rPr>
              <a:t>Identify goals for teachers’ learning</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sz="1200" i="0" kern="1200" baseline="0" dirty="0" smtClean="0">
                <a:solidFill>
                  <a:schemeClr val="tx1"/>
                </a:solidFill>
                <a:effectLst/>
                <a:latin typeface="+mn-lt"/>
                <a:ea typeface="+mn-ea"/>
                <a:cs typeface="+mn-cs"/>
              </a:rPr>
              <a:t>Plan PD for an upcoming lesson that is difficult for teachers to enact, with focus on planning for a whole-class discussion</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sz="1200" i="0" kern="1200" baseline="0" dirty="0" smtClean="0">
                <a:solidFill>
                  <a:schemeClr val="tx1"/>
                </a:solidFill>
                <a:effectLst/>
                <a:latin typeface="+mn-lt"/>
                <a:ea typeface="+mn-ea"/>
                <a:cs typeface="+mn-cs"/>
              </a:rPr>
              <a:t>Investigate PD leadership practice via investigation of prior PD that they led</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endParaRPr lang="en-US" sz="1200" i="0" kern="1200" baseline="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i="0" kern="1200" baseline="0" dirty="0" smtClean="0">
              <a:solidFill>
                <a:schemeClr val="tx1"/>
              </a:solidFill>
              <a:effectLst/>
              <a:latin typeface="+mn-lt"/>
              <a:ea typeface="+mn-ea"/>
              <a:cs typeface="+mn-cs"/>
            </a:endParaRPr>
          </a:p>
          <a:p>
            <a:r>
              <a:rPr lang="en-US" sz="1200" i="1" u="sng" kern="1200" dirty="0" smtClean="0">
                <a:solidFill>
                  <a:schemeClr val="tx1"/>
                </a:solidFill>
                <a:effectLst/>
                <a:latin typeface="+mn-lt"/>
                <a:ea typeface="+mn-ea"/>
                <a:cs typeface="+mn-cs"/>
              </a:rPr>
              <a:t>Goals for How Specialists Design (Plan) Professional Learning Opportunities</a:t>
            </a:r>
            <a:endParaRPr lang="en-US" sz="14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Organized</a:t>
            </a:r>
            <a:r>
              <a:rPr lang="en-US" sz="1200" kern="1200" baseline="0" dirty="0" smtClean="0">
                <a:solidFill>
                  <a:schemeClr val="tx1"/>
                </a:solidFill>
                <a:effectLst/>
                <a:latin typeface="+mn-lt"/>
                <a:ea typeface="+mn-ea"/>
                <a:cs typeface="+mn-cs"/>
              </a:rPr>
              <a:t> around </a:t>
            </a:r>
            <a:r>
              <a:rPr lang="en-US" sz="1200" kern="1200" dirty="0" smtClean="0">
                <a:solidFill>
                  <a:schemeClr val="tx1"/>
                </a:solidFill>
                <a:effectLst/>
                <a:latin typeface="+mn-lt"/>
                <a:ea typeface="+mn-ea"/>
                <a:cs typeface="+mn-cs"/>
              </a:rPr>
              <a:t>specific instructional practices (e.g., pressing on student reasoning in the context of the summary phase of instruction)</a:t>
            </a:r>
          </a:p>
          <a:p>
            <a:pPr lvl="0"/>
            <a:r>
              <a:rPr lang="en-US" sz="1200" i="1" kern="1200" dirty="0" smtClean="0">
                <a:solidFill>
                  <a:schemeClr val="tx1"/>
                </a:solidFill>
                <a:effectLst/>
                <a:latin typeface="+mn-lt"/>
                <a:ea typeface="+mn-ea"/>
                <a:cs typeface="+mn-cs"/>
              </a:rPr>
              <a:t>[Wish</a:t>
            </a:r>
            <a:r>
              <a:rPr lang="en-US" sz="1200" i="1" kern="1200" baseline="0" dirty="0" smtClean="0">
                <a:solidFill>
                  <a:schemeClr val="tx1"/>
                </a:solidFill>
                <a:effectLst/>
                <a:latin typeface="+mn-lt"/>
                <a:ea typeface="+mn-ea"/>
                <a:cs typeface="+mn-cs"/>
              </a:rPr>
              <a:t> we had coherent content across sessions to work on—but don’t think I’ll discuss this here, too much in the weeds]</a:t>
            </a:r>
            <a:endParaRPr lang="en-US" sz="1400" i="1"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Core practices for designing</a:t>
            </a:r>
            <a:r>
              <a:rPr lang="en-US" sz="1200" kern="1200" baseline="0" dirty="0" smtClean="0">
                <a:solidFill>
                  <a:schemeClr val="tx1"/>
                </a:solidFill>
                <a:effectLst/>
                <a:latin typeface="+mn-lt"/>
                <a:ea typeface="+mn-ea"/>
                <a:cs typeface="+mn-cs"/>
              </a:rPr>
              <a:t> and leading PD:</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Generalizable routine to </a:t>
            </a:r>
            <a:r>
              <a:rPr lang="en-US" sz="1200" b="1" kern="1200" dirty="0" smtClean="0">
                <a:solidFill>
                  <a:schemeClr val="tx1"/>
                </a:solidFill>
                <a:effectLst/>
                <a:latin typeface="+mn-lt"/>
                <a:ea typeface="+mn-ea"/>
                <a:cs typeface="+mn-cs"/>
              </a:rPr>
              <a:t>thinking through planning PD</a:t>
            </a:r>
            <a:r>
              <a:rPr lang="en-US" sz="1200" kern="1200" dirty="0" smtClean="0">
                <a:solidFill>
                  <a:schemeClr val="tx1"/>
                </a:solidFill>
                <a:effectLst/>
                <a:latin typeface="+mn-lt"/>
                <a:ea typeface="+mn-ea"/>
                <a:cs typeface="+mn-cs"/>
              </a:rPr>
              <a:t>:</a:t>
            </a:r>
            <a:endParaRPr lang="en-US" sz="1400" kern="1200" dirty="0" smtClean="0">
              <a:solidFill>
                <a:schemeClr val="tx1"/>
              </a:solidFill>
              <a:effectLst/>
              <a:latin typeface="+mn-lt"/>
              <a:ea typeface="+mn-ea"/>
              <a:cs typeface="+mn-cs"/>
            </a:endParaRPr>
          </a:p>
          <a:p>
            <a:pPr lvl="1"/>
            <a:r>
              <a:rPr lang="en-US" sz="1200" b="0" kern="1200" dirty="0" smtClean="0">
                <a:solidFill>
                  <a:schemeClr val="tx1"/>
                </a:solidFill>
                <a:effectLst/>
                <a:latin typeface="+mn-lt"/>
                <a:ea typeface="+mn-ea"/>
                <a:cs typeface="+mn-cs"/>
              </a:rPr>
              <a:t>Identifying teachers’ current practices.</a:t>
            </a:r>
            <a:endParaRPr lang="en-US" sz="1400" b="0" kern="1200" dirty="0" smtClean="0">
              <a:solidFill>
                <a:schemeClr val="tx1"/>
              </a:solidFill>
              <a:effectLst/>
              <a:latin typeface="+mn-lt"/>
              <a:ea typeface="+mn-ea"/>
              <a:cs typeface="+mn-cs"/>
            </a:endParaRPr>
          </a:p>
          <a:p>
            <a:pPr lvl="2"/>
            <a:r>
              <a:rPr lang="en-US" sz="1200" b="0" kern="1200" dirty="0" smtClean="0">
                <a:solidFill>
                  <a:schemeClr val="tx1"/>
                </a:solidFill>
                <a:effectLst/>
                <a:latin typeface="+mn-lt"/>
                <a:ea typeface="+mn-ea"/>
                <a:cs typeface="+mn-cs"/>
              </a:rPr>
              <a:t>Here’s how teachers think about the phases of CMP2 lesson</a:t>
            </a:r>
            <a:endParaRPr lang="en-US" sz="1400" b="0" kern="1200" dirty="0" smtClean="0">
              <a:solidFill>
                <a:schemeClr val="tx1"/>
              </a:solidFill>
              <a:effectLst/>
              <a:latin typeface="+mn-lt"/>
              <a:ea typeface="+mn-ea"/>
              <a:cs typeface="+mn-cs"/>
            </a:endParaRPr>
          </a:p>
          <a:p>
            <a:pPr lvl="2"/>
            <a:r>
              <a:rPr lang="en-US" sz="1200" b="0" kern="1200" dirty="0" smtClean="0">
                <a:solidFill>
                  <a:schemeClr val="tx1"/>
                </a:solidFill>
                <a:effectLst/>
                <a:latin typeface="+mn-lt"/>
                <a:ea typeface="+mn-ea"/>
                <a:cs typeface="+mn-cs"/>
              </a:rPr>
              <a:t>[This informs goals for their practices, the short-term and long-term.]</a:t>
            </a:r>
            <a:endParaRPr lang="en-US" sz="1400" b="0" kern="1200" dirty="0" smtClean="0">
              <a:solidFill>
                <a:schemeClr val="tx1"/>
              </a:solidFill>
              <a:effectLst/>
              <a:latin typeface="+mn-lt"/>
              <a:ea typeface="+mn-ea"/>
              <a:cs typeface="+mn-cs"/>
            </a:endParaRPr>
          </a:p>
          <a:p>
            <a:pPr lvl="1"/>
            <a:r>
              <a:rPr lang="en-US" sz="1200" b="0" kern="1200" dirty="0" smtClean="0">
                <a:solidFill>
                  <a:schemeClr val="tx1"/>
                </a:solidFill>
                <a:effectLst/>
                <a:latin typeface="+mn-lt"/>
                <a:ea typeface="+mn-ea"/>
                <a:cs typeface="+mn-cs"/>
              </a:rPr>
              <a:t>What are the </a:t>
            </a:r>
            <a:r>
              <a:rPr lang="en-US" sz="1200" b="1" kern="1200" dirty="0" smtClean="0">
                <a:solidFill>
                  <a:schemeClr val="tx1"/>
                </a:solidFill>
                <a:effectLst/>
                <a:latin typeface="+mn-lt"/>
                <a:ea typeface="+mn-ea"/>
                <a:cs typeface="+mn-cs"/>
              </a:rPr>
              <a:t>goals</a:t>
            </a:r>
            <a:r>
              <a:rPr lang="en-US" sz="1200" b="0" kern="1200" dirty="0" smtClean="0">
                <a:solidFill>
                  <a:schemeClr val="tx1"/>
                </a:solidFill>
                <a:effectLst/>
                <a:latin typeface="+mn-lt"/>
                <a:ea typeface="+mn-ea"/>
                <a:cs typeface="+mn-cs"/>
              </a:rPr>
              <a:t> for the [school leaders’, teachers’, etc.] practices? </a:t>
            </a:r>
            <a:endParaRPr lang="en-US" sz="1400" b="0" kern="1200" dirty="0" smtClean="0">
              <a:solidFill>
                <a:schemeClr val="tx1"/>
              </a:solidFill>
              <a:effectLst/>
              <a:latin typeface="+mn-lt"/>
              <a:ea typeface="+mn-ea"/>
              <a:cs typeface="+mn-cs"/>
            </a:endParaRPr>
          </a:p>
          <a:p>
            <a:pPr lvl="2"/>
            <a:r>
              <a:rPr lang="en-US" sz="1200" b="0" kern="1200" dirty="0" smtClean="0">
                <a:solidFill>
                  <a:schemeClr val="tx1"/>
                </a:solidFill>
                <a:effectLst/>
                <a:latin typeface="+mn-lt"/>
                <a:ea typeface="+mn-ea"/>
                <a:cs typeface="+mn-cs"/>
              </a:rPr>
              <a:t>Long-term</a:t>
            </a:r>
            <a:endParaRPr lang="en-US" sz="1400" b="0" kern="1200" dirty="0" smtClean="0">
              <a:solidFill>
                <a:schemeClr val="tx1"/>
              </a:solidFill>
              <a:effectLst/>
              <a:latin typeface="+mn-lt"/>
              <a:ea typeface="+mn-ea"/>
              <a:cs typeface="+mn-cs"/>
            </a:endParaRPr>
          </a:p>
          <a:p>
            <a:pPr lvl="2"/>
            <a:r>
              <a:rPr lang="en-US" sz="1200" b="0" kern="1200" dirty="0" smtClean="0">
                <a:solidFill>
                  <a:schemeClr val="tx1"/>
                </a:solidFill>
                <a:effectLst/>
                <a:latin typeface="+mn-lt"/>
                <a:ea typeface="+mn-ea"/>
                <a:cs typeface="+mn-cs"/>
              </a:rPr>
              <a:t>Short-term</a:t>
            </a:r>
            <a:endParaRPr lang="en-US" sz="1400" b="0" kern="1200" dirty="0" smtClean="0">
              <a:solidFill>
                <a:schemeClr val="tx1"/>
              </a:solidFill>
              <a:effectLst/>
              <a:latin typeface="+mn-lt"/>
              <a:ea typeface="+mn-ea"/>
              <a:cs typeface="+mn-cs"/>
            </a:endParaRPr>
          </a:p>
          <a:p>
            <a:pPr lvl="1"/>
            <a:r>
              <a:rPr lang="en-US" sz="1200" b="0" kern="1200" dirty="0" smtClean="0">
                <a:solidFill>
                  <a:schemeClr val="tx1"/>
                </a:solidFill>
                <a:effectLst/>
                <a:latin typeface="+mn-lt"/>
                <a:ea typeface="+mn-ea"/>
                <a:cs typeface="+mn-cs"/>
              </a:rPr>
              <a:t>Identifying reasonable next steps </a:t>
            </a:r>
            <a:endParaRPr lang="en-US" sz="1400" b="0" kern="1200" dirty="0" smtClean="0">
              <a:solidFill>
                <a:schemeClr val="tx1"/>
              </a:solidFill>
              <a:effectLst/>
              <a:latin typeface="+mn-lt"/>
              <a:ea typeface="+mn-ea"/>
              <a:cs typeface="+mn-cs"/>
            </a:endParaRPr>
          </a:p>
          <a:p>
            <a:pPr lvl="1"/>
            <a:r>
              <a:rPr lang="en-US" sz="1200" b="0" i="1" kern="1200" dirty="0" smtClean="0">
                <a:solidFill>
                  <a:schemeClr val="tx1"/>
                </a:solidFill>
                <a:effectLst/>
                <a:latin typeface="+mn-lt"/>
                <a:ea typeface="+mn-ea"/>
                <a:cs typeface="+mn-cs"/>
              </a:rPr>
              <a:t>What are 2-3 ideas that I, as a facilitator, will press on to accomplish my goals for teacher’s learning?</a:t>
            </a:r>
            <a:endParaRPr lang="en-US" sz="1400" b="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sz="1400" kern="1200" dirty="0" smtClean="0">
              <a:solidFill>
                <a:schemeClr val="tx1"/>
              </a:solidFill>
              <a:effectLst/>
              <a:latin typeface="+mn-lt"/>
              <a:ea typeface="+mn-ea"/>
              <a:cs typeface="+mn-cs"/>
            </a:endParaRPr>
          </a:p>
          <a:p>
            <a:pPr lvl="0"/>
            <a:r>
              <a:rPr lang="en-US" sz="1200" kern="1200" dirty="0" err="1" smtClean="0">
                <a:solidFill>
                  <a:schemeClr val="tx1"/>
                </a:solidFill>
                <a:effectLst/>
                <a:latin typeface="+mn-lt"/>
                <a:ea typeface="+mn-ea"/>
                <a:cs typeface="+mn-cs"/>
              </a:rPr>
              <a:t>Generalizeable</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agenda for PD</a:t>
            </a:r>
            <a:r>
              <a:rPr lang="en-US" sz="1200" kern="1200" dirty="0" smtClean="0">
                <a:solidFill>
                  <a:schemeClr val="tx1"/>
                </a:solidFill>
                <a:effectLst/>
                <a:latin typeface="+mn-lt"/>
                <a:ea typeface="+mn-ea"/>
                <a:cs typeface="+mn-cs"/>
              </a:rPr>
              <a:t> around an upcoming investigation/lesson</a:t>
            </a:r>
          </a:p>
          <a:p>
            <a:pPr lvl="1"/>
            <a:r>
              <a:rPr lang="en-US" sz="1200" i="1" kern="1200" dirty="0" smtClean="0">
                <a:solidFill>
                  <a:schemeClr val="tx1"/>
                </a:solidFill>
                <a:effectLst/>
                <a:latin typeface="+mn-lt"/>
                <a:ea typeface="+mn-ea"/>
                <a:cs typeface="+mn-cs"/>
              </a:rPr>
              <a:t>[Pre PD]</a:t>
            </a:r>
            <a:r>
              <a:rPr lang="en-US" sz="1200" kern="1200" dirty="0" smtClean="0">
                <a:solidFill>
                  <a:schemeClr val="tx1"/>
                </a:solidFill>
                <a:effectLst/>
                <a:latin typeface="+mn-lt"/>
                <a:ea typeface="+mn-ea"/>
                <a:cs typeface="+mn-cs"/>
              </a:rPr>
              <a:t>  Identify investigation/lesson that teachers typically struggle with (and state conjectured reasons for the struggle) </a:t>
            </a:r>
            <a:endParaRPr lang="en-US" sz="14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Why might this investigation be challenging to teach?</a:t>
            </a:r>
            <a:endParaRPr lang="en-US" sz="14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Solve the task.</a:t>
            </a:r>
            <a:endParaRPr lang="en-US" sz="14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Identify key mathematical learning goals of the investigation.</a:t>
            </a:r>
            <a:endParaRPr lang="en-US" sz="14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Identify key mathematical learning goals of the lesson.  </a:t>
            </a:r>
            <a:endParaRPr lang="en-US" sz="14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How do the goals of the lesson fit with the goals of the investigation?</a:t>
            </a:r>
            <a:endParaRPr lang="en-US" sz="14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Identify other skills, understandings needed to solve the task.</a:t>
            </a:r>
            <a:endParaRPr lang="en-US" sz="14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Identify key solutions that would be important to highlight in a Summary.</a:t>
            </a:r>
            <a:endParaRPr lang="en-US" sz="14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Identify a few questions for the teacher to ask during the Summary to support students to connect their ideas together and to the mathematical goal.</a:t>
            </a:r>
            <a:endParaRPr lang="en-US" sz="14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Identify</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what should be developed in the launch and explore phases to be able to accomplish your learning goals in the Summary</a:t>
            </a:r>
            <a:endParaRPr lang="en-US" sz="14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Anticipate supporting struggling students</a:t>
            </a:r>
            <a:endParaRPr lang="en-US" sz="1400" kern="1200" dirty="0" smtClean="0">
              <a:solidFill>
                <a:schemeClr val="tx1"/>
              </a:solidFill>
              <a:effectLst/>
              <a:latin typeface="+mn-lt"/>
              <a:ea typeface="+mn-ea"/>
              <a:cs typeface="+mn-cs"/>
            </a:endParaRPr>
          </a:p>
          <a:p>
            <a:pPr lvl="2"/>
            <a:r>
              <a:rPr lang="en-US" sz="1200" i="1" kern="1200" dirty="0" smtClean="0">
                <a:solidFill>
                  <a:schemeClr val="tx1"/>
                </a:solidFill>
                <a:effectLst/>
                <a:latin typeface="+mn-lt"/>
                <a:ea typeface="+mn-ea"/>
                <a:cs typeface="+mn-cs"/>
              </a:rPr>
              <a:t>E.g., Identifying possible concepts to address during an introductory mini-lesson</a:t>
            </a:r>
            <a:endParaRPr lang="en-US" sz="14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Create a formative assessment to give to students at the end of the lesson to inform your next steps</a:t>
            </a:r>
            <a:endParaRPr lang="en-US" sz="14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endParaRPr lang="en-US" sz="1200" b="1"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Math Specialists</a:t>
            </a:r>
            <a:r>
              <a:rPr lang="en-US" sz="1200" b="1" kern="1200" baseline="0" dirty="0" smtClean="0">
                <a:solidFill>
                  <a:schemeClr val="tx1"/>
                </a:solidFill>
                <a:effectLst/>
                <a:latin typeface="+mn-lt"/>
                <a:ea typeface="+mn-ea"/>
                <a:cs typeface="+mn-cs"/>
              </a:rPr>
              <a:t> lead PD with pilot group of </a:t>
            </a:r>
            <a:r>
              <a:rPr lang="en-US" sz="1200" b="1" kern="1200" baseline="0" dirty="0" err="1" smtClean="0">
                <a:solidFill>
                  <a:schemeClr val="tx1"/>
                </a:solidFill>
                <a:effectLst/>
                <a:latin typeface="+mn-lt"/>
                <a:ea typeface="+mn-ea"/>
                <a:cs typeface="+mn-cs"/>
              </a:rPr>
              <a:t>Ts</a:t>
            </a:r>
            <a:r>
              <a:rPr lang="en-US" sz="1200" b="1" kern="1200" baseline="0" dirty="0" smtClean="0">
                <a:solidFill>
                  <a:schemeClr val="tx1"/>
                </a:solidFill>
                <a:effectLst/>
                <a:latin typeface="+mn-lt"/>
                <a:ea typeface="+mn-ea"/>
                <a:cs typeface="+mn-cs"/>
              </a:rPr>
              <a:t> </a:t>
            </a:r>
          </a:p>
          <a:p>
            <a:pPr lvl="0"/>
            <a:r>
              <a:rPr lang="en-US" sz="1200" b="1" kern="1200" baseline="0" dirty="0" smtClean="0">
                <a:solidFill>
                  <a:schemeClr val="tx1"/>
                </a:solidFill>
                <a:effectLst/>
                <a:latin typeface="+mn-lt"/>
                <a:ea typeface="+mn-ea"/>
                <a:cs typeface="+mn-cs"/>
              </a:rPr>
              <a:t>-Director attends and observes</a:t>
            </a:r>
          </a:p>
          <a:p>
            <a:pPr lvl="0"/>
            <a:r>
              <a:rPr lang="en-US" sz="1200" b="0" i="1" kern="1200" baseline="0" dirty="0" smtClean="0">
                <a:solidFill>
                  <a:schemeClr val="tx1"/>
                </a:solidFill>
                <a:effectLst/>
                <a:latin typeface="+mn-lt"/>
                <a:ea typeface="+mn-ea"/>
                <a:cs typeface="+mn-cs"/>
              </a:rPr>
              <a:t>(could also note the Leadership directors attended and observed, too—might be too much in the weeds for this purpose)</a:t>
            </a:r>
            <a:endParaRPr lang="en-US" sz="1200" b="0" i="1"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r>
              <a:rPr lang="en-US" sz="1400" b="1" kern="1200" dirty="0" smtClean="0">
                <a:solidFill>
                  <a:schemeClr val="tx1"/>
                </a:solidFill>
                <a:effectLst/>
                <a:latin typeface="+mn-lt"/>
                <a:ea typeface="+mn-ea"/>
                <a:cs typeface="+mn-cs"/>
              </a:rPr>
              <a:t>MIST</a:t>
            </a:r>
            <a:r>
              <a:rPr lang="en-US" sz="1400" b="1" kern="1200" baseline="0" dirty="0" smtClean="0">
                <a:solidFill>
                  <a:schemeClr val="tx1"/>
                </a:solidFill>
                <a:effectLst/>
                <a:latin typeface="+mn-lt"/>
                <a:ea typeface="+mn-ea"/>
                <a:cs typeface="+mn-cs"/>
              </a:rPr>
              <a:t> Views Video-Recording of Pilot PD</a:t>
            </a:r>
          </a:p>
          <a:p>
            <a:pPr lvl="0"/>
            <a:r>
              <a:rPr lang="en-US" sz="1400" b="0" kern="1200" baseline="0" dirty="0" smtClean="0">
                <a:solidFill>
                  <a:schemeClr val="tx1"/>
                </a:solidFill>
                <a:effectLst/>
                <a:latin typeface="+mn-lt"/>
                <a:ea typeface="+mn-ea"/>
                <a:cs typeface="+mn-cs"/>
              </a:rPr>
              <a:t>-in light of the goals for Math Specialists’ learning</a:t>
            </a:r>
          </a:p>
          <a:p>
            <a:pPr lvl="0"/>
            <a:r>
              <a:rPr lang="en-US" sz="1400" b="0" kern="1200" baseline="0" dirty="0" smtClean="0">
                <a:solidFill>
                  <a:schemeClr val="tx1"/>
                </a:solidFill>
                <a:effectLst/>
                <a:latin typeface="+mn-lt"/>
                <a:ea typeface="+mn-ea"/>
                <a:cs typeface="+mn-cs"/>
              </a:rPr>
              <a:t>-Identify clips that are potentially useful to analyze with the Math Specialists in the upcoming session—that highlight either progress or challenge specific to the goals for their learning</a:t>
            </a:r>
          </a:p>
          <a:p>
            <a:pPr lvl="0"/>
            <a:r>
              <a:rPr lang="en-US" sz="1400" b="0" kern="1200" baseline="0" dirty="0" smtClean="0">
                <a:solidFill>
                  <a:schemeClr val="tx1"/>
                </a:solidFill>
                <a:effectLst/>
                <a:latin typeface="+mn-lt"/>
                <a:ea typeface="+mn-ea"/>
                <a:cs typeface="+mn-cs"/>
              </a:rPr>
              <a:t>-Provides a memo</a:t>
            </a:r>
          </a:p>
          <a:p>
            <a:pPr lvl="0"/>
            <a:endParaRPr lang="en-US" sz="1400" b="0" kern="1200" baseline="0" dirty="0" smtClean="0">
              <a:solidFill>
                <a:schemeClr val="tx1"/>
              </a:solidFill>
              <a:effectLst/>
              <a:latin typeface="+mn-lt"/>
              <a:ea typeface="+mn-ea"/>
              <a:cs typeface="+mn-cs"/>
            </a:endParaRPr>
          </a:p>
          <a:p>
            <a:pPr lvl="0"/>
            <a:endParaRPr lang="en-US" sz="1400" b="0" kern="1200" baseline="0" dirty="0" smtClean="0">
              <a:solidFill>
                <a:schemeClr val="tx1"/>
              </a:solidFill>
              <a:effectLst/>
              <a:latin typeface="+mn-lt"/>
              <a:ea typeface="+mn-ea"/>
              <a:cs typeface="+mn-cs"/>
            </a:endParaRPr>
          </a:p>
          <a:p>
            <a:pPr lvl="0"/>
            <a:r>
              <a:rPr lang="en-US" sz="1400" b="1" kern="1200" baseline="0" dirty="0" smtClean="0">
                <a:solidFill>
                  <a:schemeClr val="tx1"/>
                </a:solidFill>
                <a:effectLst/>
                <a:latin typeface="+mn-lt"/>
                <a:ea typeface="+mn-ea"/>
                <a:cs typeface="+mn-cs"/>
              </a:rPr>
              <a:t>MIST &amp; District Math Leaders Collaboratively Plan for Upcoming Session</a:t>
            </a:r>
          </a:p>
          <a:p>
            <a:pPr lvl="0"/>
            <a:r>
              <a:rPr lang="en-US" sz="1400" b="0" kern="1200" baseline="0" dirty="0" smtClean="0">
                <a:solidFill>
                  <a:schemeClr val="tx1"/>
                </a:solidFill>
                <a:effectLst/>
                <a:latin typeface="+mn-lt"/>
                <a:ea typeface="+mn-ea"/>
                <a:cs typeface="+mn-cs"/>
              </a:rPr>
              <a:t>-Through phone conversation, we both share observations of the session</a:t>
            </a:r>
          </a:p>
          <a:p>
            <a:pPr lvl="0"/>
            <a:r>
              <a:rPr lang="en-US" sz="1400" b="0" kern="1200" baseline="0" dirty="0" smtClean="0">
                <a:solidFill>
                  <a:schemeClr val="tx1"/>
                </a:solidFill>
                <a:effectLst/>
                <a:latin typeface="+mn-lt"/>
                <a:ea typeface="+mn-ea"/>
                <a:cs typeface="+mn-cs"/>
              </a:rPr>
              <a:t>-Agree on goals for the upcoming session</a:t>
            </a:r>
          </a:p>
          <a:p>
            <a:pPr lvl="0"/>
            <a:endParaRPr lang="en-US" sz="1400" b="1" kern="1200" baseline="0" dirty="0" smtClean="0">
              <a:solidFill>
                <a:schemeClr val="tx1"/>
              </a:solidFill>
              <a:effectLst/>
              <a:latin typeface="+mn-lt"/>
              <a:ea typeface="+mn-ea"/>
              <a:cs typeface="+mn-cs"/>
            </a:endParaRPr>
          </a:p>
          <a:p>
            <a:pPr lvl="0"/>
            <a:endParaRPr lang="en-US" sz="1400" b="1" kern="1200" baseline="0" dirty="0" smtClean="0">
              <a:solidFill>
                <a:schemeClr val="tx1"/>
              </a:solidFill>
              <a:effectLst/>
              <a:latin typeface="+mn-lt"/>
              <a:ea typeface="+mn-ea"/>
              <a:cs typeface="+mn-cs"/>
            </a:endParaRPr>
          </a:p>
          <a:p>
            <a:pPr lvl="0"/>
            <a:r>
              <a:rPr lang="en-US" sz="1400" b="1" kern="1200" baseline="0" dirty="0" smtClean="0">
                <a:solidFill>
                  <a:schemeClr val="tx1"/>
                </a:solidFill>
                <a:effectLst/>
                <a:latin typeface="+mn-lt"/>
                <a:ea typeface="+mn-ea"/>
                <a:cs typeface="+mn-cs"/>
              </a:rPr>
              <a:t>[Suggest that this cycle is similar to supporting the Director of Math’s Capacity as well—not time to describe in the talk]</a:t>
            </a:r>
            <a:endParaRPr lang="en-US" sz="1400" b="0" kern="1200" baseline="0" dirty="0" smtClean="0">
              <a:solidFill>
                <a:schemeClr val="tx1"/>
              </a:solidFill>
              <a:effectLst/>
              <a:latin typeface="+mn-lt"/>
              <a:ea typeface="+mn-ea"/>
              <a:cs typeface="+mn-cs"/>
            </a:endParaRPr>
          </a:p>
          <a:p>
            <a:pPr lvl="0"/>
            <a:endParaRPr lang="en-US" sz="1400" kern="1200" baseline="0" dirty="0" smtClean="0">
              <a:solidFill>
                <a:schemeClr val="tx1"/>
              </a:solidFill>
              <a:effectLst/>
              <a:latin typeface="+mn-lt"/>
              <a:ea typeface="+mn-ea"/>
              <a:cs typeface="+mn-cs"/>
            </a:endParaRPr>
          </a:p>
          <a:p>
            <a:endParaRPr lang="en-US" b="1" i="1" baseline="0" dirty="0" smtClean="0"/>
          </a:p>
          <a:p>
            <a:endParaRPr lang="en-US" dirty="0"/>
          </a:p>
        </p:txBody>
      </p:sp>
      <p:sp>
        <p:nvSpPr>
          <p:cNvPr id="4" name="Slide Number Placeholder 3"/>
          <p:cNvSpPr>
            <a:spLocks noGrp="1"/>
          </p:cNvSpPr>
          <p:nvPr>
            <p:ph type="sldNum" sz="quarter" idx="10"/>
          </p:nvPr>
        </p:nvSpPr>
        <p:spPr/>
        <p:txBody>
          <a:bodyPr/>
          <a:lstStyle/>
          <a:p>
            <a:fld id="{4090CDFB-8D9E-1E47-810D-063CBA349C3D}" type="slidenum">
              <a:rPr lang="en-US" smtClean="0"/>
              <a:t>41</a:t>
            </a:fld>
            <a:endParaRPr lang="en-US"/>
          </a:p>
        </p:txBody>
      </p:sp>
    </p:spTree>
    <p:extLst>
      <p:ext uri="{BB962C8B-B14F-4D97-AF65-F5344CB8AC3E}">
        <p14:creationId xmlns:p14="http://schemas.microsoft.com/office/powerpoint/2010/main" val="25428322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 why school leaders rather</a:t>
            </a:r>
            <a:r>
              <a:rPr lang="en-US" baseline="0" dirty="0" smtClean="0"/>
              <a:t> than principals</a:t>
            </a:r>
          </a:p>
          <a:p>
            <a:r>
              <a:rPr lang="en-US" sz="1200" kern="1200" dirty="0" smtClean="0">
                <a:solidFill>
                  <a:schemeClr val="tx1"/>
                </a:solidFill>
                <a:latin typeface="+mn-lt"/>
                <a:ea typeface="+mn-ea"/>
                <a:cs typeface="+mn-cs"/>
              </a:rPr>
              <a:t>Historically, school leadership in US schools has focused on administration and management </a:t>
            </a:r>
          </a:p>
          <a:p>
            <a:r>
              <a:rPr lang="en-US" sz="1200" kern="1200" dirty="0" smtClean="0">
                <a:solidFill>
                  <a:schemeClr val="tx1"/>
                </a:solidFill>
                <a:latin typeface="+mn-lt"/>
                <a:ea typeface="+mn-ea"/>
                <a:cs typeface="+mn-cs"/>
              </a:rPr>
              <a:t>However, increasing accountability demands have resulted in the wide spread expectation that principals should act as instructional leaders in mathematics and other disciplines</a:t>
            </a:r>
            <a:endParaRPr lang="en-US" dirty="0"/>
          </a:p>
        </p:txBody>
      </p:sp>
      <p:sp>
        <p:nvSpPr>
          <p:cNvPr id="4" name="Slide Number Placeholder 3"/>
          <p:cNvSpPr>
            <a:spLocks noGrp="1"/>
          </p:cNvSpPr>
          <p:nvPr>
            <p:ph type="sldNum" sz="quarter" idx="10"/>
          </p:nvPr>
        </p:nvSpPr>
        <p:spPr/>
        <p:txBody>
          <a:bodyPr/>
          <a:lstStyle/>
          <a:p>
            <a:fld id="{8526EC60-20DB-4B49-9995-D3EA82DA8713}" type="slidenum">
              <a:rPr lang="en-US" smtClean="0"/>
              <a:pPr/>
              <a:t>43</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Current research therefore provides little empirically-grounded guidance on instructional leadership</a:t>
            </a:r>
            <a:r>
              <a:rPr lang="en-US" baseline="0" dirty="0" smtClean="0"/>
              <a:t> practices that might Ts’ reorganization of their current instructional practices, and thus on the goals for SLs’ learning</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46816B1A-1EBD-A340-AB90-DF17D3F3D88B}" type="slidenum">
              <a:rPr lang="en-US" smtClean="0"/>
              <a:t>45</a:t>
            </a:fld>
            <a:endParaRPr lang="en-US"/>
          </a:p>
        </p:txBody>
      </p:sp>
    </p:spTree>
    <p:extLst>
      <p:ext uri="{BB962C8B-B14F-4D97-AF65-F5344CB8AC3E}">
        <p14:creationId xmlns:p14="http://schemas.microsoft.com/office/powerpoint/2010/main" val="39465234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816B1A-1EBD-A340-AB90-DF17D3F3D88B}" type="slidenum">
              <a:rPr lang="en-US" smtClean="0"/>
              <a:t>46</a:t>
            </a:fld>
            <a:endParaRPr lang="en-US"/>
          </a:p>
        </p:txBody>
      </p:sp>
    </p:spTree>
    <p:extLst>
      <p:ext uri="{BB962C8B-B14F-4D97-AF65-F5344CB8AC3E}">
        <p14:creationId xmlns:p14="http://schemas.microsoft.com/office/powerpoint/2010/main" val="3215172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Significant learning</a:t>
            </a:r>
            <a:r>
              <a:rPr lang="en-US" baseline="0" dirty="0" smtClean="0"/>
              <a:t> for most </a:t>
            </a:r>
            <a:r>
              <a:rPr lang="en-US" baseline="0" dirty="0" err="1" smtClean="0"/>
              <a:t>Ts</a:t>
            </a:r>
            <a:r>
              <a:rPr lang="en-US" baseline="0" dirty="0" smtClean="0"/>
              <a:t> – not merely an extension or elaboration of their current practices but a major reorganization</a:t>
            </a:r>
            <a:endParaRPr lang="en-US" dirty="0" smtClean="0"/>
          </a:p>
        </p:txBody>
      </p:sp>
      <p:sp>
        <p:nvSpPr>
          <p:cNvPr id="4" name="Slide Number Placeholder 3"/>
          <p:cNvSpPr>
            <a:spLocks noGrp="1"/>
          </p:cNvSpPr>
          <p:nvPr>
            <p:ph type="sldNum" sz="quarter" idx="10"/>
          </p:nvPr>
        </p:nvSpPr>
        <p:spPr/>
        <p:txBody>
          <a:bodyPr/>
          <a:lstStyle/>
          <a:p>
            <a:fld id="{46816B1A-1EBD-A340-AB90-DF17D3F3D88B}" type="slidenum">
              <a:rPr lang="en-US" smtClean="0"/>
              <a:t>5</a:t>
            </a:fld>
            <a:endParaRPr lang="en-US"/>
          </a:p>
        </p:txBody>
      </p:sp>
    </p:spTree>
    <p:extLst>
      <p:ext uri="{BB962C8B-B14F-4D97-AF65-F5344CB8AC3E}">
        <p14:creationId xmlns:p14="http://schemas.microsoft.com/office/powerpoint/2010/main" val="17195318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Elaboration</a:t>
            </a:r>
            <a:r>
              <a:rPr lang="en-US" baseline="0" dirty="0" smtClean="0"/>
              <a:t> of </a:t>
            </a:r>
            <a:r>
              <a:rPr lang="en-US" baseline="0" dirty="0" err="1" smtClean="0"/>
              <a:t>hyps</a:t>
            </a:r>
            <a:r>
              <a:rPr lang="en-US" baseline="0" dirty="0" smtClean="0"/>
              <a:t> and conjectures – specific practices</a:t>
            </a:r>
          </a:p>
          <a:p>
            <a:endParaRPr lang="en-US" baseline="0" dirty="0" smtClean="0"/>
          </a:p>
          <a:p>
            <a:r>
              <a:rPr lang="en-US" baseline="0" dirty="0" smtClean="0"/>
              <a:t>PD for SLs organized around these specific leadership practices</a:t>
            </a:r>
            <a:endParaRPr lang="en-US" dirty="0" smtClean="0"/>
          </a:p>
          <a:p>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Have discussed needed research on coaching and school leadership separately for easy of explication</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46816B1A-1EBD-A340-AB90-DF17D3F3D88B}" type="slidenum">
              <a:rPr lang="en-US" smtClean="0"/>
              <a:t>52</a:t>
            </a:fld>
            <a:endParaRPr lang="en-US"/>
          </a:p>
        </p:txBody>
      </p:sp>
    </p:spTree>
    <p:extLst>
      <p:ext uri="{BB962C8B-B14F-4D97-AF65-F5344CB8AC3E}">
        <p14:creationId xmlns:p14="http://schemas.microsoft.com/office/powerpoint/2010/main" val="33880834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a:t>
            </a:r>
            <a:r>
              <a:rPr lang="en-US" sz="1200" kern="1200" baseline="0" dirty="0" smtClean="0">
                <a:solidFill>
                  <a:schemeClr val="tx1"/>
                </a:solidFill>
                <a:effectLst/>
                <a:latin typeface="+mn-lt"/>
                <a:ea typeface="+mn-ea"/>
                <a:cs typeface="+mn-cs"/>
              </a:rPr>
              <a:t> fact that m</a:t>
            </a:r>
            <a:r>
              <a:rPr lang="en-US" sz="1200" kern="1200" dirty="0" smtClean="0">
                <a:solidFill>
                  <a:schemeClr val="tx1"/>
                </a:solidFill>
                <a:effectLst/>
                <a:latin typeface="+mn-lt"/>
                <a:ea typeface="+mn-ea"/>
                <a:cs typeface="+mn-cs"/>
              </a:rPr>
              <a:t>any of the proposed goals for organizational learning are highly speculative serves to underscore limitations of the current research base and the need for</a:t>
            </a:r>
            <a:r>
              <a:rPr lang="en-US" sz="1200" kern="1200" baseline="0" dirty="0" smtClean="0">
                <a:solidFill>
                  <a:schemeClr val="tx1"/>
                </a:solidFill>
                <a:effectLst/>
                <a:latin typeface="+mn-lt"/>
                <a:ea typeface="+mn-ea"/>
                <a:cs typeface="+mn-cs"/>
              </a:rPr>
              <a:t> a coherent program of research in this area</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6816B1A-1EBD-A340-AB90-DF17D3F3D88B}" type="slidenum">
              <a:rPr lang="en-US" smtClean="0"/>
              <a:t>57</a:t>
            </a:fld>
            <a:endParaRPr lang="en-US"/>
          </a:p>
        </p:txBody>
      </p:sp>
    </p:spTree>
    <p:extLst>
      <p:ext uri="{BB962C8B-B14F-4D97-AF65-F5344CB8AC3E}">
        <p14:creationId xmlns:p14="http://schemas.microsoft.com/office/powerpoint/2010/main" val="3989980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Mention approach to equity in student learning opportunities</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Mention Kara’s work – setting up tasks as an example</a:t>
            </a:r>
          </a:p>
          <a:p>
            <a:endParaRPr lang="en-US" dirty="0"/>
          </a:p>
        </p:txBody>
      </p:sp>
      <p:sp>
        <p:nvSpPr>
          <p:cNvPr id="4" name="Slide Number Placeholder 3"/>
          <p:cNvSpPr>
            <a:spLocks noGrp="1"/>
          </p:cNvSpPr>
          <p:nvPr>
            <p:ph type="sldNum" sz="quarter" idx="10"/>
          </p:nvPr>
        </p:nvSpPr>
        <p:spPr/>
        <p:txBody>
          <a:bodyPr/>
          <a:lstStyle/>
          <a:p>
            <a:fld id="{46816B1A-1EBD-A340-AB90-DF17D3F3D88B}" type="slidenum">
              <a:rPr lang="en-US" smtClean="0"/>
              <a:t>6</a:t>
            </a:fld>
            <a:endParaRPr lang="en-US"/>
          </a:p>
        </p:txBody>
      </p:sp>
    </p:spTree>
    <p:extLst>
      <p:ext uri="{BB962C8B-B14F-4D97-AF65-F5344CB8AC3E}">
        <p14:creationId xmlns:p14="http://schemas.microsoft.com/office/powerpoint/2010/main" val="29177809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2007-2011</a:t>
            </a:r>
            <a:endParaRPr lang="en-US" dirty="0"/>
          </a:p>
        </p:txBody>
      </p:sp>
      <p:sp>
        <p:nvSpPr>
          <p:cNvPr id="4" name="Slide Number Placeholder 3"/>
          <p:cNvSpPr>
            <a:spLocks noGrp="1"/>
          </p:cNvSpPr>
          <p:nvPr>
            <p:ph type="sldNum" sz="quarter" idx="10"/>
          </p:nvPr>
        </p:nvSpPr>
        <p:spPr/>
        <p:txBody>
          <a:bodyPr/>
          <a:lstStyle/>
          <a:p>
            <a:fld id="{46816B1A-1EBD-A340-AB90-DF17D3F3D88B}" type="slidenum">
              <a:rPr lang="en-US" smtClean="0"/>
              <a:t>8</a:t>
            </a:fld>
            <a:endParaRPr lang="en-US"/>
          </a:p>
        </p:txBody>
      </p:sp>
    </p:spTree>
    <p:extLst>
      <p:ext uri="{BB962C8B-B14F-4D97-AF65-F5344CB8AC3E}">
        <p14:creationId xmlns:p14="http://schemas.microsoft.com/office/powerpoint/2010/main" val="7161941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Other data</a:t>
            </a:r>
          </a:p>
          <a:p>
            <a:endParaRPr lang="en-US" dirty="0"/>
          </a:p>
        </p:txBody>
      </p:sp>
      <p:sp>
        <p:nvSpPr>
          <p:cNvPr id="4" name="Slide Number Placeholder 3"/>
          <p:cNvSpPr>
            <a:spLocks noGrp="1"/>
          </p:cNvSpPr>
          <p:nvPr>
            <p:ph type="sldNum" sz="quarter" idx="10"/>
          </p:nvPr>
        </p:nvSpPr>
        <p:spPr/>
        <p:txBody>
          <a:bodyPr/>
          <a:lstStyle/>
          <a:p>
            <a:fld id="{E418D24A-081B-D04C-A32C-DEC0698BF653}" type="slidenum">
              <a:rPr lang="en-US" smtClean="0"/>
              <a:pPr/>
              <a:t>11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Following October – </a:t>
            </a:r>
            <a:r>
              <a:rPr lang="en-US" sz="1200" kern="1200" dirty="0" smtClean="0">
                <a:solidFill>
                  <a:schemeClr val="tx1"/>
                </a:solidFill>
                <a:effectLst/>
                <a:latin typeface="+mn-lt"/>
                <a:ea typeface="+mn-ea"/>
                <a:cs typeface="+mn-cs"/>
              </a:rPr>
              <a:t>district leaders acted on our recommendations to a remarkable degree.  Thus, we, in effect, conducted design experiments at the level of large districts and became </a:t>
            </a:r>
            <a:r>
              <a:rPr lang="en-US" sz="1200" i="1" kern="1200" dirty="0" smtClean="0">
                <a:solidFill>
                  <a:schemeClr val="tx1"/>
                </a:solidFill>
                <a:effectLst/>
                <a:latin typeface="+mn-lt"/>
                <a:ea typeface="+mn-ea"/>
                <a:cs typeface="+mn-cs"/>
              </a:rPr>
              <a:t>co-designers</a:t>
            </a:r>
            <a:r>
              <a:rPr lang="en-US" sz="1200" kern="1200" dirty="0" smtClean="0">
                <a:solidFill>
                  <a:schemeClr val="tx1"/>
                </a:solidFill>
                <a:effectLst/>
                <a:latin typeface="+mn-lt"/>
                <a:ea typeface="+mn-ea"/>
                <a:cs typeface="+mn-cs"/>
              </a:rPr>
              <a:t> of district improvement policies/strategies with district leaders -- we were participants in as well as observers of the districts’ instructional improvement efforts.</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E418D24A-081B-D04C-A32C-DEC0698BF653}" type="slidenum">
              <a:rPr lang="en-US" smtClean="0"/>
              <a:pPr/>
              <a:t>12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discussing</a:t>
            </a:r>
            <a:r>
              <a:rPr lang="en-US" sz="1200" kern="1200" baseline="0" dirty="0" smtClean="0">
                <a:solidFill>
                  <a:schemeClr val="tx1"/>
                </a:solidFill>
                <a:effectLst/>
                <a:latin typeface="+mn-lt"/>
                <a:ea typeface="+mn-ea"/>
                <a:cs typeface="+mn-cs"/>
              </a:rPr>
              <a:t> issues that need to be addressed by research</a:t>
            </a:r>
            <a:r>
              <a:rPr lang="en-US" sz="1200" kern="1200" dirty="0" smtClean="0">
                <a:solidFill>
                  <a:schemeClr val="tx1"/>
                </a:solidFill>
                <a:effectLst/>
                <a:latin typeface="+mn-lt"/>
                <a:ea typeface="+mn-ea"/>
                <a:cs typeface="+mn-cs"/>
              </a:rPr>
              <a:t>, will take current iteration of </a:t>
            </a:r>
            <a:r>
              <a:rPr lang="en-US" sz="1200" kern="1200" dirty="0" err="1" smtClean="0">
                <a:solidFill>
                  <a:schemeClr val="tx1"/>
                </a:solidFill>
                <a:effectLst/>
                <a:latin typeface="+mn-lt"/>
                <a:ea typeface="+mn-ea"/>
                <a:cs typeface="+mn-cs"/>
              </a:rPr>
              <a:t>ToA</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as a primary point of reference </a:t>
            </a:r>
            <a:endParaRPr lang="en-US" dirty="0"/>
          </a:p>
        </p:txBody>
      </p:sp>
      <p:sp>
        <p:nvSpPr>
          <p:cNvPr id="4" name="Slide Number Placeholder 3"/>
          <p:cNvSpPr>
            <a:spLocks noGrp="1"/>
          </p:cNvSpPr>
          <p:nvPr>
            <p:ph type="sldNum" sz="quarter" idx="10"/>
          </p:nvPr>
        </p:nvSpPr>
        <p:spPr/>
        <p:txBody>
          <a:bodyPr/>
          <a:lstStyle/>
          <a:p>
            <a:fld id="{46816B1A-1EBD-A340-AB90-DF17D3F3D88B}" type="slidenum">
              <a:rPr lang="en-US" smtClean="0"/>
              <a:t>17</a:t>
            </a:fld>
            <a:endParaRPr lang="en-US"/>
          </a:p>
        </p:txBody>
      </p:sp>
    </p:spTree>
    <p:extLst>
      <p:ext uri="{BB962C8B-B14F-4D97-AF65-F5344CB8AC3E}">
        <p14:creationId xmlns:p14="http://schemas.microsoft.com/office/powerpoint/2010/main" val="22773881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1</a:t>
            </a:r>
            <a:r>
              <a:rPr lang="en-US" baseline="30000" dirty="0" smtClean="0"/>
              <a:t>st</a:t>
            </a:r>
            <a:r>
              <a:rPr lang="en-US" dirty="0" smtClean="0"/>
              <a:t> component of the theory of action concerns the construction</a:t>
            </a:r>
            <a:r>
              <a:rPr lang="en-US" baseline="0" dirty="0" smtClean="0"/>
              <a:t> of a coherent instructional system for supporting teachers’ development of ambitious teaching practices.</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Here we build on the work of Tony </a:t>
            </a:r>
            <a:r>
              <a:rPr lang="en-US" baseline="0" dirty="0" err="1" smtClean="0"/>
              <a:t>Bryk</a:t>
            </a:r>
            <a:r>
              <a:rPr lang="en-US" baseline="0" dirty="0" smtClean="0"/>
              <a:t>, Fred </a:t>
            </a:r>
            <a:r>
              <a:rPr lang="en-US" baseline="0" dirty="0" err="1" smtClean="0"/>
              <a:t>Newmann</a:t>
            </a:r>
            <a:r>
              <a:rPr lang="en-US" baseline="0" dirty="0" smtClean="0"/>
              <a:t> and colleagues who have identified the importance of a coherent instructional system—yet we have specified it in the context of mathematics teaching.</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Prior research and our ongoing analyses indicate that instructional improvement at scale is only possible when district leaders deliberately coordinate these elements so that </a:t>
            </a:r>
            <a:r>
              <a:rPr lang="en-US" i="0" baseline="0" dirty="0" smtClean="0"/>
              <a:t>they </a:t>
            </a:r>
            <a:r>
              <a:rPr lang="en-US" b="1" i="1" baseline="0" dirty="0" smtClean="0"/>
              <a:t>constitute a system</a:t>
            </a:r>
            <a:r>
              <a:rPr lang="en-US" i="0" baseline="0" dirty="0" smtClean="0"/>
              <a:t>.  </a:t>
            </a:r>
          </a:p>
          <a:p>
            <a:pPr marL="0" marR="0" indent="0" algn="l" defTabSz="457200" rtl="0" eaLnBrk="1" fontAlgn="auto" latinLnBrk="0" hangingPunct="1">
              <a:lnSpc>
                <a:spcPct val="100000"/>
              </a:lnSpc>
              <a:spcBef>
                <a:spcPts val="0"/>
              </a:spcBef>
              <a:spcAft>
                <a:spcPts val="0"/>
              </a:spcAft>
              <a:buClrTx/>
              <a:buSzTx/>
              <a:buFontTx/>
              <a:buNone/>
              <a:tabLst/>
              <a:defRPr/>
            </a:pPr>
            <a:endParaRPr lang="en-US" i="0"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As Paul described earlier, the field of mathematics education has developed a relatively well-articulated research base regarding what these </a:t>
            </a:r>
            <a:r>
              <a:rPr lang="en-US" b="1" baseline="0" dirty="0" smtClean="0"/>
              <a:t>elements </a:t>
            </a:r>
            <a:r>
              <a:rPr lang="en-US" baseline="0" dirty="0" smtClean="0"/>
              <a:t>should involve—with the notable exception of </a:t>
            </a:r>
            <a:r>
              <a:rPr lang="en-US" baseline="0" dirty="0" err="1" smtClean="0"/>
              <a:t>add’l</a:t>
            </a:r>
            <a:r>
              <a:rPr lang="en-US" baseline="0" dirty="0" smtClean="0"/>
              <a:t> supports for struggling students. </a:t>
            </a:r>
            <a:r>
              <a:rPr lang="en-US" i="0" baseline="0" dirty="0" smtClean="0"/>
              <a:t>These elements are likely common knowledge; clearly these things matter for improving instruction.  However, conceptualizing these elements as a </a:t>
            </a:r>
            <a:r>
              <a:rPr lang="en-US" b="1" i="1" baseline="0" dirty="0" smtClean="0"/>
              <a:t>system</a:t>
            </a:r>
            <a:r>
              <a:rPr lang="en-US" i="0" baseline="0" dirty="0" smtClean="0"/>
              <a:t>, we have found, is not necessarily obvious to district leaders.  </a:t>
            </a:r>
          </a:p>
          <a:p>
            <a:endParaRPr lang="en-US" i="0"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b="1"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SKIP FOR TIME:</a:t>
            </a:r>
          </a:p>
          <a:p>
            <a:pPr marL="0" marR="0" indent="0" algn="l" defTabSz="457200" rtl="0" eaLnBrk="1" fontAlgn="auto" latinLnBrk="0" hangingPunct="1">
              <a:lnSpc>
                <a:spcPct val="100000"/>
              </a:lnSpc>
              <a:spcBef>
                <a:spcPts val="0"/>
              </a:spcBef>
              <a:spcAft>
                <a:spcPts val="0"/>
              </a:spcAft>
              <a:buClrTx/>
              <a:buSzTx/>
              <a:buFontTx/>
              <a:buNone/>
              <a:tabLst/>
              <a:defRPr/>
            </a:pPr>
            <a:endParaRPr lang="en-US" b="1"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It’s also worth mentioning that although we can think across the connections of those elements, in mathematics education research literature, various aspects of this system are often investigated separately. </a:t>
            </a:r>
            <a:r>
              <a:rPr lang="en-US" baseline="0" dirty="0" smtClean="0"/>
              <a:t>[E.g., research on the design of sequences of instructional tasks typically draws on research on student learning &amp; often fails to make contact with research on teacher professional development.]</a:t>
            </a:r>
          </a:p>
          <a:p>
            <a:pPr marL="0" marR="0" indent="0" algn="l" defTabSz="457200" rtl="0" eaLnBrk="1" fontAlgn="auto" latinLnBrk="0" hangingPunct="1">
              <a:lnSpc>
                <a:spcPct val="100000"/>
              </a:lnSpc>
              <a:spcBef>
                <a:spcPts val="0"/>
              </a:spcBef>
              <a:spcAft>
                <a:spcPts val="0"/>
              </a:spcAft>
              <a:buClrTx/>
              <a:buSzTx/>
              <a:buFontTx/>
              <a:buNone/>
              <a:tabLst/>
              <a:defRPr/>
            </a:pPr>
            <a:endParaRPr lang="en-US" i="0"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BE963EE1-3A69-AF45-8CC7-D883284B25FE}" type="slidenum">
              <a:rPr lang="en-US" smtClean="0"/>
              <a:pPr/>
              <a:t>22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As Paul talked about earlier, it is imperative that instructional improvement</a:t>
            </a:r>
            <a:r>
              <a:rPr lang="en-US" baseline="0" dirty="0" smtClean="0"/>
              <a:t> is aimed at a clear set of goals for students’ learning.  And, there should be an explicit vision of high-quality math instruction (that is aimed at achieving those goals).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We have found in our work that it is important that the guiding vision of instruction </a:t>
            </a:r>
            <a:r>
              <a:rPr lang="en-US" b="1" baseline="0" dirty="0" smtClean="0"/>
              <a:t>specifies a relatively small set of high-leverage practices that are learnable in the context of high-quality professional development</a:t>
            </a:r>
            <a:r>
              <a:rPr lang="en-US" baseline="0" dirty="0" smtClean="0"/>
              <a:t>.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SKIP PAUL COVERED: [</a:t>
            </a:r>
            <a:r>
              <a:rPr lang="en-US" sz="1200" b="0" i="0" kern="1200" baseline="0" dirty="0" smtClean="0">
                <a:solidFill>
                  <a:schemeClr val="tx1"/>
                </a:solidFill>
                <a:effectLst/>
                <a:latin typeface="+mn-lt"/>
                <a:ea typeface="+mn-ea"/>
                <a:cs typeface="+mn-cs"/>
              </a:rPr>
              <a:t>High-leverage practices, in Ball and colleagues’ terms, are things that teachers and students do frequently and that if done well, are likely to support students’ learning.  For example, learning to set up a complex task without reducing the cognitive demand is a high leverage practice.]</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 set of concrete, high-leverage practices orients the design of teachers’ PD (and should also orient the delineation of coaches and principals’ practices, and the design of PD for coaches and principals). </a:t>
            </a:r>
            <a:r>
              <a:rPr lang="en-US" b="1" baseline="0" dirty="0" smtClean="0"/>
              <a:t>The more specific and circumscribed these goals are, the tighter the supports for teachers’ learning.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It is also essential that any </a:t>
            </a:r>
            <a:r>
              <a:rPr lang="en-US" b="1" u="none" baseline="0" dirty="0" smtClean="0"/>
              <a:t>instructional materials </a:t>
            </a:r>
            <a:r>
              <a:rPr lang="en-US" baseline="0" dirty="0" smtClean="0"/>
              <a:t>adopted, like curriculum, are aligned with the goals and vision. Although aligned instructional materials, like curricula, are a valuable and necessary resource for improving instruction, those instructional materials are not sufficient. </a:t>
            </a:r>
            <a:r>
              <a:rPr lang="en-US" b="1" baseline="0" dirty="0" smtClean="0"/>
              <a:t>Learning to use curricula effectively requires a significant amount of teacher learning.</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Which leads us to the next element of the system—teacher professional development</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95ABF127-9E67-344E-A661-616D7DF39596}" type="slidenum">
              <a:rPr lang="en-US" smtClean="0"/>
              <a:pPr/>
              <a:t>23</a:t>
            </a:fld>
            <a:endParaRPr lang="en-US"/>
          </a:p>
        </p:txBody>
      </p:sp>
    </p:spTree>
    <p:extLst>
      <p:ext uri="{BB962C8B-B14F-4D97-AF65-F5344CB8AC3E}">
        <p14:creationId xmlns:p14="http://schemas.microsoft.com/office/powerpoint/2010/main" val="1067913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FD9F9F7D-13C8-A346-81DE-1BE58D8D320E}" type="datetimeFigureOut">
              <a:rPr lang="en-US" smtClean="0"/>
              <a:t>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1C7B63-B801-6841-8652-D5011A02B26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FD9F9F7D-13C8-A346-81DE-1BE58D8D320E}" type="datetimeFigureOut">
              <a:rPr lang="en-US" smtClean="0"/>
              <a:t>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1C7B63-B801-6841-8652-D5011A02B26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FD9F9F7D-13C8-A346-81DE-1BE58D8D320E}" type="datetimeFigureOut">
              <a:rPr lang="en-US" smtClean="0"/>
              <a:t>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1C7B63-B801-6841-8652-D5011A02B26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FD9F9F7D-13C8-A346-81DE-1BE58D8D320E}" type="datetimeFigureOut">
              <a:rPr lang="en-US" smtClean="0"/>
              <a:t>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1C7B63-B801-6841-8652-D5011A02B26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FD9F9F7D-13C8-A346-81DE-1BE58D8D320E}" type="datetimeFigureOut">
              <a:rPr lang="en-US" smtClean="0"/>
              <a:t>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1C7B63-B801-6841-8652-D5011A02B26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FD9F9F7D-13C8-A346-81DE-1BE58D8D320E}" type="datetimeFigureOut">
              <a:rPr lang="en-US" smtClean="0"/>
              <a:t>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1C7B63-B801-6841-8652-D5011A02B26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FD9F9F7D-13C8-A346-81DE-1BE58D8D320E}" type="datetimeFigureOut">
              <a:rPr lang="en-US" smtClean="0"/>
              <a:t>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1C7B63-B801-6841-8652-D5011A02B26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FD9F9F7D-13C8-A346-81DE-1BE58D8D320E}" type="datetimeFigureOut">
              <a:rPr lang="en-US" smtClean="0"/>
              <a:t>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1C7B63-B801-6841-8652-D5011A02B26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9F9F7D-13C8-A346-81DE-1BE58D8D320E}" type="datetimeFigureOut">
              <a:rPr lang="en-US" smtClean="0"/>
              <a:t>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1C7B63-B801-6841-8652-D5011A02B26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FD9F9F7D-13C8-A346-81DE-1BE58D8D320E}" type="datetimeFigureOut">
              <a:rPr lang="en-US" smtClean="0"/>
              <a:t>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1C7B63-B801-6841-8652-D5011A02B26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FD9F9F7D-13C8-A346-81DE-1BE58D8D320E}" type="datetimeFigureOut">
              <a:rPr lang="en-US" smtClean="0"/>
              <a:t>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1C7B63-B801-6841-8652-D5011A02B26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9F9F7D-13C8-A346-81DE-1BE58D8D320E}" type="datetimeFigureOut">
              <a:rPr lang="en-US" smtClean="0"/>
              <a:t>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1C7B63-B801-6841-8652-D5011A02B269}" type="slidenum">
              <a:rPr lang="en-US" smtClean="0"/>
              <a:t>‹#›</a:t>
            </a:fld>
            <a:endParaRPr lang="en-US"/>
          </a:p>
        </p:txBody>
      </p:sp>
      <p:pic>
        <p:nvPicPr>
          <p:cNvPr id="7" name="Picture 6"/>
          <p:cNvPicPr>
            <a:picLocks noChangeAspect="1"/>
          </p:cNvPicPr>
          <p:nvPr/>
        </p:nvPicPr>
        <p:blipFill>
          <a:blip r:embed="rId13"/>
          <a:stretch>
            <a:fillRect/>
          </a:stretch>
        </p:blipFill>
        <p:spPr>
          <a:xfrm>
            <a:off x="3842177" y="5935577"/>
            <a:ext cx="1654522" cy="785898"/>
          </a:xfrm>
          <a:prstGeom prst="rect">
            <a:avLst/>
          </a:prstGeom>
        </p:spPr>
      </p:pic>
      <p:pic>
        <p:nvPicPr>
          <p:cNvPr id="8" name="Picture 7" descr="vu05a"/>
          <p:cNvPicPr>
            <a:picLocks noChangeAspect="1" noChangeArrowheads="1"/>
          </p:cNvPicPr>
          <p:nvPr/>
        </p:nvPicPr>
        <p:blipFill>
          <a:blip r:embed="rId14"/>
          <a:srcRect/>
          <a:stretch>
            <a:fillRect/>
          </a:stretch>
        </p:blipFill>
        <p:spPr bwMode="auto">
          <a:xfrm>
            <a:off x="457200" y="5869694"/>
            <a:ext cx="1424781" cy="996276"/>
          </a:xfrm>
          <a:prstGeom prst="rect">
            <a:avLst/>
          </a:prstGeom>
          <a:noFill/>
          <a:ln w="9525">
            <a:noFill/>
            <a:miter lim="800000"/>
            <a:headEnd/>
            <a:tailEnd/>
          </a:ln>
        </p:spPr>
      </p:pic>
      <p:pic>
        <p:nvPicPr>
          <p:cNvPr id="9" name="Picture 8" descr="NSF logo-black and white"/>
          <p:cNvPicPr>
            <a:picLocks noChangeAspect="1" noChangeArrowheads="1"/>
          </p:cNvPicPr>
          <p:nvPr/>
        </p:nvPicPr>
        <p:blipFill>
          <a:blip r:embed="rId15"/>
          <a:srcRect/>
          <a:stretch>
            <a:fillRect/>
          </a:stretch>
        </p:blipFill>
        <p:spPr bwMode="auto">
          <a:xfrm>
            <a:off x="7837488" y="5982891"/>
            <a:ext cx="849312" cy="8493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0.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95412"/>
            <a:ext cx="7772400" cy="1470025"/>
          </a:xfrm>
        </p:spPr>
        <p:txBody>
          <a:bodyPr>
            <a:normAutofit fontScale="90000"/>
          </a:bodyPr>
          <a:lstStyle/>
          <a:p>
            <a:r>
              <a:rPr lang="en-US" dirty="0" smtClean="0"/>
              <a:t>A Provisional </a:t>
            </a:r>
            <a:r>
              <a:rPr lang="en-US" dirty="0"/>
              <a:t>Agenda for Research on Improving the Quality of Mathematics Teaching on a Large Scale </a:t>
            </a:r>
          </a:p>
        </p:txBody>
      </p:sp>
      <p:sp>
        <p:nvSpPr>
          <p:cNvPr id="3" name="Subtitle 2"/>
          <p:cNvSpPr>
            <a:spLocks noGrp="1"/>
          </p:cNvSpPr>
          <p:nvPr>
            <p:ph type="subTitle" idx="1"/>
          </p:nvPr>
        </p:nvSpPr>
        <p:spPr>
          <a:xfrm>
            <a:off x="1306807" y="3497459"/>
            <a:ext cx="6400800" cy="2359537"/>
          </a:xfrm>
        </p:spPr>
        <p:txBody>
          <a:bodyPr>
            <a:normAutofit fontScale="92500" lnSpcReduction="10000"/>
          </a:bodyPr>
          <a:lstStyle/>
          <a:p>
            <a:r>
              <a:rPr lang="en-US" dirty="0" smtClean="0"/>
              <a:t>Paul </a:t>
            </a:r>
            <a:r>
              <a:rPr lang="en-US" dirty="0"/>
              <a:t>Cobb and the MIST </a:t>
            </a:r>
            <a:r>
              <a:rPr lang="en-US" dirty="0" smtClean="0"/>
              <a:t>Team</a:t>
            </a:r>
          </a:p>
          <a:p>
            <a:r>
              <a:rPr lang="en-US" sz="2800" dirty="0" smtClean="0"/>
              <a:t>Vanderbilt University</a:t>
            </a:r>
          </a:p>
          <a:p>
            <a:r>
              <a:rPr lang="en-US" sz="2800" dirty="0" smtClean="0"/>
              <a:t>University of Washington</a:t>
            </a:r>
          </a:p>
          <a:p>
            <a:r>
              <a:rPr lang="en-US" sz="2800" dirty="0" smtClean="0"/>
              <a:t>Michigan State University</a:t>
            </a:r>
          </a:p>
          <a:p>
            <a:r>
              <a:rPr lang="en-US" sz="2800" dirty="0" smtClean="0"/>
              <a:t>McGill University</a:t>
            </a:r>
            <a:endParaRPr lang="en-US" sz="28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District Participants</a:t>
            </a:r>
            <a:endParaRPr lang="en-US" dirty="0"/>
          </a:p>
        </p:txBody>
      </p:sp>
      <p:sp>
        <p:nvSpPr>
          <p:cNvPr id="3" name="Content Placeholder 2"/>
          <p:cNvSpPr>
            <a:spLocks noGrp="1"/>
          </p:cNvSpPr>
          <p:nvPr>
            <p:ph idx="1"/>
          </p:nvPr>
        </p:nvSpPr>
        <p:spPr>
          <a:xfrm>
            <a:off x="457200" y="1449925"/>
            <a:ext cx="8229600" cy="4525963"/>
          </a:xfrm>
        </p:spPr>
        <p:txBody>
          <a:bodyPr/>
          <a:lstStyle/>
          <a:p>
            <a:r>
              <a:rPr lang="en-US" dirty="0"/>
              <a:t>30 middle-grades </a:t>
            </a:r>
            <a:r>
              <a:rPr lang="en-US" dirty="0" smtClean="0"/>
              <a:t>mathematics teachers </a:t>
            </a:r>
            <a:r>
              <a:rPr lang="en-US" dirty="0"/>
              <a:t>in 6-10 schools in each district</a:t>
            </a:r>
          </a:p>
          <a:p>
            <a:r>
              <a:rPr lang="en-US" dirty="0"/>
              <a:t>Mathematics coaches</a:t>
            </a:r>
          </a:p>
          <a:p>
            <a:r>
              <a:rPr lang="en-US" dirty="0"/>
              <a:t>School leaders</a:t>
            </a:r>
          </a:p>
          <a:p>
            <a:pPr lvl="1"/>
            <a:r>
              <a:rPr lang="en-US" dirty="0"/>
              <a:t>Principals, assistant principals</a:t>
            </a:r>
          </a:p>
          <a:p>
            <a:r>
              <a:rPr lang="en-US" dirty="0"/>
              <a:t>District leaders</a:t>
            </a:r>
          </a:p>
          <a:p>
            <a:pPr lvl="1"/>
            <a:r>
              <a:rPr lang="en-US" dirty="0"/>
              <a:t>Across central office units that had a stake in mathematics teaching and learning</a:t>
            </a:r>
          </a:p>
          <a:p>
            <a:endParaRPr lang="en-US" dirty="0"/>
          </a:p>
        </p:txBody>
      </p:sp>
    </p:spTree>
    <p:extLst>
      <p:ext uri="{BB962C8B-B14F-4D97-AF65-F5344CB8AC3E}">
        <p14:creationId xmlns:p14="http://schemas.microsoft.com/office/powerpoint/2010/main" val="941609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Collaboration with Districts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38823506"/>
              </p:ext>
            </p:extLst>
          </p:nvPr>
        </p:nvGraphicFramePr>
        <p:xfrm>
          <a:off x="641565"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0045263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Collaboration with Districts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47322536"/>
              </p:ext>
            </p:extLst>
          </p:nvPr>
        </p:nvGraphicFramePr>
        <p:xfrm>
          <a:off x="641565"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9546470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Collaboration with Districts</a:t>
            </a:r>
          </a:p>
        </p:txBody>
      </p:sp>
      <p:sp>
        <p:nvSpPr>
          <p:cNvPr id="3" name="Content Placeholder 2"/>
          <p:cNvSpPr>
            <a:spLocks noGrp="1"/>
          </p:cNvSpPr>
          <p:nvPr>
            <p:ph idx="1"/>
          </p:nvPr>
        </p:nvSpPr>
        <p:spPr/>
        <p:txBody>
          <a:bodyPr>
            <a:normAutofit/>
          </a:bodyPr>
          <a:lstStyle/>
          <a:p>
            <a:r>
              <a:rPr lang="en-US" dirty="0" smtClean="0"/>
              <a:t>District </a:t>
            </a:r>
            <a:r>
              <a:rPr lang="en-US" dirty="0"/>
              <a:t>leaders </a:t>
            </a:r>
            <a:r>
              <a:rPr lang="en-US" i="1" dirty="0" smtClean="0"/>
              <a:t>attempt</a:t>
            </a:r>
            <a:r>
              <a:rPr lang="en-US" dirty="0" smtClean="0"/>
              <a:t> to act </a:t>
            </a:r>
            <a:r>
              <a:rPr lang="en-US" dirty="0"/>
              <a:t>on our recommendations to a </a:t>
            </a:r>
            <a:r>
              <a:rPr lang="en-US" dirty="0" smtClean="0"/>
              <a:t>significant extent</a:t>
            </a:r>
          </a:p>
          <a:p>
            <a:r>
              <a:rPr lang="en-US" dirty="0" smtClean="0"/>
              <a:t>Become c</a:t>
            </a:r>
            <a:r>
              <a:rPr lang="en-US" i="1" dirty="0" smtClean="0"/>
              <a:t>o</a:t>
            </a:r>
            <a:r>
              <a:rPr lang="en-US" i="1" dirty="0"/>
              <a:t>-designers</a:t>
            </a:r>
            <a:r>
              <a:rPr lang="en-US" dirty="0"/>
              <a:t> of district improvement </a:t>
            </a:r>
            <a:r>
              <a:rPr lang="en-US" dirty="0" smtClean="0"/>
              <a:t>strategies </a:t>
            </a:r>
          </a:p>
          <a:p>
            <a:pPr lvl="1"/>
            <a:r>
              <a:rPr lang="en-US" dirty="0" smtClean="0"/>
              <a:t>Participants </a:t>
            </a:r>
            <a:r>
              <a:rPr lang="en-US" dirty="0"/>
              <a:t>in as well as observers of the districts’ instructional improvement </a:t>
            </a:r>
            <a:r>
              <a:rPr lang="en-US" dirty="0" smtClean="0"/>
              <a:t>efforts</a:t>
            </a:r>
            <a:endParaRPr lang="en-US" dirty="0"/>
          </a:p>
        </p:txBody>
      </p:sp>
    </p:spTree>
    <p:extLst>
      <p:ext uri="{BB962C8B-B14F-4D97-AF65-F5344CB8AC3E}">
        <p14:creationId xmlns:p14="http://schemas.microsoft.com/office/powerpoint/2010/main" val="17712578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Collaboration with Districts</a:t>
            </a:r>
          </a:p>
        </p:txBody>
      </p:sp>
      <p:sp>
        <p:nvSpPr>
          <p:cNvPr id="3" name="Content Placeholder 2"/>
          <p:cNvSpPr>
            <a:spLocks noGrp="1"/>
          </p:cNvSpPr>
          <p:nvPr>
            <p:ph idx="1"/>
          </p:nvPr>
        </p:nvSpPr>
        <p:spPr>
          <a:xfrm>
            <a:off x="457200" y="1417638"/>
            <a:ext cx="8229600" cy="4525963"/>
          </a:xfrm>
        </p:spPr>
        <p:txBody>
          <a:bodyPr>
            <a:normAutofit/>
          </a:bodyPr>
          <a:lstStyle/>
          <a:p>
            <a:r>
              <a:rPr lang="en-US" dirty="0" smtClean="0"/>
              <a:t>Formulating recommendations: Have to address </a:t>
            </a:r>
            <a:r>
              <a:rPr lang="en-US" dirty="0"/>
              <a:t>concrete organizational design </a:t>
            </a:r>
            <a:r>
              <a:rPr lang="en-US" dirty="0" smtClean="0"/>
              <a:t>problems</a:t>
            </a:r>
          </a:p>
          <a:p>
            <a:r>
              <a:rPr lang="en-US" dirty="0"/>
              <a:t>O</a:t>
            </a:r>
            <a:r>
              <a:rPr lang="en-US" dirty="0" smtClean="0"/>
              <a:t>ccasion </a:t>
            </a:r>
            <a:r>
              <a:rPr lang="en-US" dirty="0"/>
              <a:t>to appreciate </a:t>
            </a:r>
            <a:endParaRPr lang="en-US" dirty="0" smtClean="0"/>
          </a:p>
          <a:p>
            <a:pPr lvl="1"/>
            <a:r>
              <a:rPr lang="en-US" dirty="0"/>
              <a:t>T</a:t>
            </a:r>
            <a:r>
              <a:rPr lang="en-US" dirty="0" smtClean="0"/>
              <a:t>he </a:t>
            </a:r>
            <a:r>
              <a:rPr lang="en-US" dirty="0"/>
              <a:t>types of problems that district leaders </a:t>
            </a:r>
            <a:r>
              <a:rPr lang="en-US" dirty="0" smtClean="0"/>
              <a:t>have to </a:t>
            </a:r>
            <a:r>
              <a:rPr lang="en-US" dirty="0"/>
              <a:t>address </a:t>
            </a:r>
            <a:endParaRPr lang="en-US" dirty="0" smtClean="0"/>
          </a:p>
          <a:p>
            <a:pPr lvl="1"/>
            <a:r>
              <a:rPr lang="en-US" dirty="0" smtClean="0"/>
              <a:t>Extent to which current research can provide guidance – </a:t>
            </a:r>
            <a:r>
              <a:rPr lang="en-US" dirty="0"/>
              <a:t>h</a:t>
            </a:r>
            <a:r>
              <a:rPr lang="en-US" dirty="0" smtClean="0"/>
              <a:t>ence </a:t>
            </a:r>
            <a:r>
              <a:rPr lang="en-US" dirty="0"/>
              <a:t>this </a:t>
            </a:r>
            <a:r>
              <a:rPr lang="en-US" dirty="0" smtClean="0"/>
              <a:t>talk</a:t>
            </a:r>
            <a:endParaRPr lang="en-US" dirty="0"/>
          </a:p>
        </p:txBody>
      </p:sp>
    </p:spTree>
    <p:extLst>
      <p:ext uri="{BB962C8B-B14F-4D97-AF65-F5344CB8AC3E}">
        <p14:creationId xmlns:p14="http://schemas.microsoft.com/office/powerpoint/2010/main" val="9588848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Goal</a:t>
            </a:r>
            <a:endParaRPr lang="en-US" dirty="0"/>
          </a:p>
        </p:txBody>
      </p:sp>
      <p:sp>
        <p:nvSpPr>
          <p:cNvPr id="3" name="Content Placeholder 2"/>
          <p:cNvSpPr>
            <a:spLocks noGrp="1"/>
          </p:cNvSpPr>
          <p:nvPr>
            <p:ph idx="1"/>
          </p:nvPr>
        </p:nvSpPr>
        <p:spPr/>
        <p:txBody>
          <a:bodyPr/>
          <a:lstStyle/>
          <a:p>
            <a:r>
              <a:rPr lang="en-US" dirty="0"/>
              <a:t>D</a:t>
            </a:r>
            <a:r>
              <a:rPr lang="en-US" dirty="0" smtClean="0"/>
              <a:t>evelop </a:t>
            </a:r>
            <a:r>
              <a:rPr lang="en-US" dirty="0"/>
              <a:t>an empirically grounded </a:t>
            </a:r>
            <a:r>
              <a:rPr lang="en-US" dirty="0" smtClean="0"/>
              <a:t>theory of action </a:t>
            </a:r>
            <a:r>
              <a:rPr lang="en-US" dirty="0"/>
              <a:t>for instructional improvement </a:t>
            </a:r>
            <a:r>
              <a:rPr lang="en-US" dirty="0" smtClean="0"/>
              <a:t>at scale</a:t>
            </a:r>
          </a:p>
          <a:p>
            <a:pPr lvl="1"/>
            <a:r>
              <a:rPr lang="en-US" dirty="0" smtClean="0"/>
              <a:t>Can inform other </a:t>
            </a:r>
            <a:r>
              <a:rPr lang="en-US" dirty="0"/>
              <a:t>districts’ instructional improvement efforts </a:t>
            </a:r>
          </a:p>
        </p:txBody>
      </p:sp>
    </p:spTree>
    <p:extLst>
      <p:ext uri="{BB962C8B-B14F-4D97-AF65-F5344CB8AC3E}">
        <p14:creationId xmlns:p14="http://schemas.microsoft.com/office/powerpoint/2010/main" val="19426831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Ongoing Analyses</a:t>
            </a:r>
            <a:endParaRPr lang="en-US" dirty="0"/>
          </a:p>
        </p:txBody>
      </p:sp>
      <p:sp>
        <p:nvSpPr>
          <p:cNvPr id="3" name="Content Placeholder 2"/>
          <p:cNvSpPr>
            <a:spLocks noGrp="1"/>
          </p:cNvSpPr>
          <p:nvPr>
            <p:ph idx="1"/>
          </p:nvPr>
        </p:nvSpPr>
        <p:spPr>
          <a:xfrm>
            <a:off x="457200" y="1613158"/>
            <a:ext cx="8229600" cy="4525963"/>
          </a:xfrm>
        </p:spPr>
        <p:txBody>
          <a:bodyPr>
            <a:normAutofit/>
          </a:bodyPr>
          <a:lstStyle/>
          <a:p>
            <a:r>
              <a:rPr lang="en-US" dirty="0"/>
              <a:t>I</a:t>
            </a:r>
            <a:r>
              <a:rPr lang="en-US" dirty="0" smtClean="0"/>
              <a:t>nitial </a:t>
            </a:r>
            <a:r>
              <a:rPr lang="en-US" dirty="0"/>
              <a:t>conjectures about supports and accountability relations </a:t>
            </a:r>
            <a:endParaRPr lang="en-US" dirty="0" smtClean="0"/>
          </a:p>
          <a:p>
            <a:pPr lvl="1"/>
            <a:r>
              <a:rPr lang="en-US" dirty="0" smtClean="0"/>
              <a:t>Drew </a:t>
            </a:r>
            <a:r>
              <a:rPr lang="en-US" dirty="0"/>
              <a:t>on then available literature </a:t>
            </a:r>
            <a:endParaRPr lang="en-US" dirty="0" smtClean="0"/>
          </a:p>
          <a:p>
            <a:r>
              <a:rPr lang="en-US" dirty="0" smtClean="0"/>
              <a:t>Conjectures informed initial recommendations to districts</a:t>
            </a:r>
          </a:p>
          <a:p>
            <a:r>
              <a:rPr lang="en-US" dirty="0" smtClean="0"/>
              <a:t>District </a:t>
            </a:r>
            <a:r>
              <a:rPr lang="en-US" dirty="0"/>
              <a:t>leaders acted on </a:t>
            </a:r>
            <a:r>
              <a:rPr lang="en-US" dirty="0" smtClean="0"/>
              <a:t>recommendations – opportunity </a:t>
            </a:r>
            <a:r>
              <a:rPr lang="en-US" dirty="0"/>
              <a:t>to test </a:t>
            </a:r>
            <a:r>
              <a:rPr lang="en-US" dirty="0" smtClean="0"/>
              <a:t>and revise conjectures </a:t>
            </a:r>
            <a:endParaRPr lang="en-US" dirty="0"/>
          </a:p>
        </p:txBody>
      </p:sp>
    </p:spTree>
    <p:extLst>
      <p:ext uri="{BB962C8B-B14F-4D97-AF65-F5344CB8AC3E}">
        <p14:creationId xmlns:p14="http://schemas.microsoft.com/office/powerpoint/2010/main" val="40181651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Retrospective Analyses</a:t>
            </a:r>
            <a:endParaRPr lang="en-US" dirty="0"/>
          </a:p>
        </p:txBody>
      </p:sp>
      <p:sp>
        <p:nvSpPr>
          <p:cNvPr id="3" name="Content Placeholder 2"/>
          <p:cNvSpPr>
            <a:spLocks noGrp="1"/>
          </p:cNvSpPr>
          <p:nvPr>
            <p:ph idx="1"/>
          </p:nvPr>
        </p:nvSpPr>
        <p:spPr>
          <a:xfrm>
            <a:off x="457200" y="1315125"/>
            <a:ext cx="8229600" cy="4525963"/>
          </a:xfrm>
        </p:spPr>
        <p:txBody>
          <a:bodyPr>
            <a:normAutofit fontScale="85000" lnSpcReduction="10000"/>
          </a:bodyPr>
          <a:lstStyle/>
          <a:p>
            <a:r>
              <a:rPr lang="en-US" sz="3000" dirty="0" smtClean="0"/>
              <a:t>On</a:t>
            </a:r>
            <a:r>
              <a:rPr lang="en-US" sz="3000" dirty="0"/>
              <a:t>-line surveys for teachers, coaches, and school leaders</a:t>
            </a:r>
          </a:p>
          <a:p>
            <a:r>
              <a:rPr lang="en-US" sz="3000" dirty="0"/>
              <a:t>Video-recordings of two consecutive lessons in the 120 participating teachers’ classrooms</a:t>
            </a:r>
          </a:p>
          <a:p>
            <a:pPr lvl="1"/>
            <a:r>
              <a:rPr lang="en-US" sz="3000" dirty="0"/>
              <a:t>Coded using the </a:t>
            </a:r>
            <a:r>
              <a:rPr lang="en-US" sz="3000" i="1" dirty="0"/>
              <a:t>Instructional Quality Assessment </a:t>
            </a:r>
            <a:r>
              <a:rPr lang="en-US" sz="3000" dirty="0"/>
              <a:t>(IQA)</a:t>
            </a:r>
          </a:p>
          <a:p>
            <a:r>
              <a:rPr lang="en-US" sz="3000" dirty="0"/>
              <a:t>Assessments of teachers’ and coaches’ </a:t>
            </a:r>
            <a:r>
              <a:rPr lang="en-US" sz="3000" i="1" dirty="0"/>
              <a:t>Mathematical Knowledge for Teaching</a:t>
            </a:r>
            <a:r>
              <a:rPr lang="en-US" sz="3000" dirty="0"/>
              <a:t> (MKT)</a:t>
            </a:r>
          </a:p>
          <a:p>
            <a:r>
              <a:rPr lang="en-US" sz="3000" dirty="0"/>
              <a:t>Video-recordings of select district </a:t>
            </a:r>
            <a:r>
              <a:rPr lang="en-US" sz="3000" dirty="0" smtClean="0"/>
              <a:t>teacher professional </a:t>
            </a:r>
            <a:r>
              <a:rPr lang="en-US" sz="3000" dirty="0"/>
              <a:t>development</a:t>
            </a:r>
          </a:p>
          <a:p>
            <a:r>
              <a:rPr lang="en-US" sz="3000" dirty="0"/>
              <a:t>Audio-recordings of teacher collaborative planning </a:t>
            </a:r>
            <a:r>
              <a:rPr lang="en-US" sz="3000" dirty="0" smtClean="0"/>
              <a:t>time</a:t>
            </a:r>
            <a:endParaRPr lang="en-US" sz="3000" dirty="0"/>
          </a:p>
          <a:p>
            <a:r>
              <a:rPr lang="en-US" sz="3000" dirty="0"/>
              <a:t>Student achievement </a:t>
            </a:r>
            <a:r>
              <a:rPr lang="en-US" sz="3000" dirty="0" smtClean="0"/>
              <a:t>data</a:t>
            </a:r>
            <a:endParaRPr lang="en-US" sz="3000" dirty="0"/>
          </a:p>
        </p:txBody>
      </p:sp>
    </p:spTree>
    <p:extLst>
      <p:ext uri="{BB962C8B-B14F-4D97-AF65-F5344CB8AC3E}">
        <p14:creationId xmlns:p14="http://schemas.microsoft.com/office/powerpoint/2010/main" val="4931814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Theory of Action for Instructional Improvement at Scale</a:t>
            </a:r>
            <a:endParaRPr lang="en-US" dirty="0"/>
          </a:p>
        </p:txBody>
      </p:sp>
      <p:sp>
        <p:nvSpPr>
          <p:cNvPr id="3" name="Content Placeholder 2"/>
          <p:cNvSpPr>
            <a:spLocks noGrp="1"/>
          </p:cNvSpPr>
          <p:nvPr>
            <p:ph idx="1"/>
          </p:nvPr>
        </p:nvSpPr>
        <p:spPr/>
        <p:txBody>
          <a:bodyPr/>
          <a:lstStyle/>
          <a:p>
            <a:r>
              <a:rPr lang="en-US" dirty="0"/>
              <a:t>A coherent instructional </a:t>
            </a:r>
            <a:r>
              <a:rPr lang="en-US" dirty="0" smtClean="0"/>
              <a:t>system:</a:t>
            </a:r>
            <a:endParaRPr lang="en-US" dirty="0"/>
          </a:p>
          <a:p>
            <a:pPr lvl="1"/>
            <a:r>
              <a:rPr lang="en-US" dirty="0"/>
              <a:t>Instructional materials + professional development + assessments to inform instruction + additional supports for struggling students </a:t>
            </a:r>
            <a:endParaRPr lang="en-US" dirty="0" smtClean="0"/>
          </a:p>
          <a:p>
            <a:pPr marL="342900" lvl="1" indent="-342900">
              <a:buFont typeface="Arial"/>
              <a:buChar char="•"/>
            </a:pPr>
            <a:r>
              <a:rPr lang="en-US" dirty="0"/>
              <a:t>Mathematics coaches’ practices in providing job-embedded support for teachers’ </a:t>
            </a:r>
            <a:r>
              <a:rPr lang="en-US" dirty="0" smtClean="0"/>
              <a:t>learning</a:t>
            </a:r>
            <a:endParaRPr lang="en-US" dirty="0"/>
          </a:p>
        </p:txBody>
      </p:sp>
    </p:spTree>
    <p:extLst>
      <p:ext uri="{BB962C8B-B14F-4D97-AF65-F5344CB8AC3E}">
        <p14:creationId xmlns:p14="http://schemas.microsoft.com/office/powerpoint/2010/main" val="18211234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Theory of Action for Instructional Improvement at Scale</a:t>
            </a:r>
          </a:p>
        </p:txBody>
      </p:sp>
      <p:sp>
        <p:nvSpPr>
          <p:cNvPr id="3" name="Content Placeholder 2"/>
          <p:cNvSpPr>
            <a:spLocks noGrp="1"/>
          </p:cNvSpPr>
          <p:nvPr>
            <p:ph idx="1"/>
          </p:nvPr>
        </p:nvSpPr>
        <p:spPr/>
        <p:txBody>
          <a:bodyPr/>
          <a:lstStyle/>
          <a:p>
            <a:r>
              <a:rPr lang="en-US" dirty="0"/>
              <a:t>School leaders’ practices as instructional leaders in mathematics</a:t>
            </a:r>
          </a:p>
          <a:p>
            <a:r>
              <a:rPr lang="en-US" dirty="0"/>
              <a:t>District leaders’ practices in supporting the development of school-level capacity for instructional </a:t>
            </a:r>
            <a:r>
              <a:rPr lang="en-US" dirty="0" smtClean="0"/>
              <a:t>improvement</a:t>
            </a:r>
            <a:endParaRPr lang="en-US" dirty="0"/>
          </a:p>
        </p:txBody>
      </p:sp>
    </p:spTree>
    <p:extLst>
      <p:ext uri="{BB962C8B-B14F-4D97-AF65-F5344CB8AC3E}">
        <p14:creationId xmlns:p14="http://schemas.microsoft.com/office/powerpoint/2010/main" val="713604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lstStyle/>
          <a:p>
            <a:r>
              <a:rPr lang="en-US" dirty="0" smtClean="0"/>
              <a:t>Outline </a:t>
            </a:r>
            <a:r>
              <a:rPr lang="en-US" dirty="0"/>
              <a:t>a set of </a:t>
            </a:r>
            <a:r>
              <a:rPr lang="en-US" dirty="0" smtClean="0"/>
              <a:t>issues </a:t>
            </a:r>
            <a:r>
              <a:rPr lang="en-US" dirty="0"/>
              <a:t>that need to be addressed if research is to provide adequate guidance </a:t>
            </a:r>
            <a:r>
              <a:rPr lang="en-US" dirty="0" smtClean="0"/>
              <a:t>for large</a:t>
            </a:r>
            <a:r>
              <a:rPr lang="en-US" dirty="0"/>
              <a:t>-scale instructional improvement efforts in mathematics </a:t>
            </a:r>
            <a:endParaRPr lang="en-US" dirty="0" smtClean="0"/>
          </a:p>
          <a:p>
            <a:pPr lvl="1"/>
            <a:r>
              <a:rPr lang="en-US" dirty="0" smtClean="0"/>
              <a:t>Across a large urban district</a:t>
            </a:r>
            <a:endParaRPr lang="en-US" dirty="0"/>
          </a:p>
        </p:txBody>
      </p:sp>
    </p:spTree>
    <p:extLst>
      <p:ext uri="{BB962C8B-B14F-4D97-AF65-F5344CB8AC3E}">
        <p14:creationId xmlns:p14="http://schemas.microsoft.com/office/powerpoint/2010/main" val="2547111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Team</a:t>
            </a:r>
          </a:p>
        </p:txBody>
      </p:sp>
      <p:sp>
        <p:nvSpPr>
          <p:cNvPr id="3" name="Content Placeholder 2"/>
          <p:cNvSpPr>
            <a:spLocks noGrp="1"/>
          </p:cNvSpPr>
          <p:nvPr>
            <p:ph idx="1"/>
          </p:nvPr>
        </p:nvSpPr>
        <p:spPr/>
        <p:txBody>
          <a:bodyPr/>
          <a:lstStyle/>
          <a:p>
            <a:pPr>
              <a:spcBef>
                <a:spcPts val="600"/>
              </a:spcBef>
              <a:buFont typeface="Arial" charset="0"/>
              <a:buNone/>
            </a:pPr>
            <a:r>
              <a:rPr lang="en-US" dirty="0" smtClean="0"/>
              <a:t>		Paul </a:t>
            </a:r>
            <a:r>
              <a:rPr lang="en-US" dirty="0"/>
              <a:t>Cobb						Tom Smith</a:t>
            </a:r>
          </a:p>
          <a:p>
            <a:pPr>
              <a:spcBef>
                <a:spcPts val="600"/>
              </a:spcBef>
              <a:buFont typeface="Arial" charset="0"/>
              <a:buNone/>
            </a:pPr>
            <a:r>
              <a:rPr lang="en-US" dirty="0"/>
              <a:t>		Kara Jackson					Erin </a:t>
            </a:r>
            <a:r>
              <a:rPr lang="en-US" dirty="0" err="1"/>
              <a:t>Henrick</a:t>
            </a:r>
            <a:endParaRPr lang="en-US" dirty="0"/>
          </a:p>
          <a:p>
            <a:pPr>
              <a:spcBef>
                <a:spcPts val="600"/>
              </a:spcBef>
              <a:buNone/>
            </a:pPr>
            <a:r>
              <a:rPr lang="en-US" dirty="0"/>
              <a:t>		</a:t>
            </a:r>
            <a:r>
              <a:rPr lang="en-US" dirty="0" err="1"/>
              <a:t>Ilana</a:t>
            </a:r>
            <a:r>
              <a:rPr lang="en-US" dirty="0"/>
              <a:t> Horn						Ken Frank														</a:t>
            </a:r>
          </a:p>
        </p:txBody>
      </p:sp>
    </p:spTree>
    <p:extLst>
      <p:ext uri="{BB962C8B-B14F-4D97-AF65-F5344CB8AC3E}">
        <p14:creationId xmlns:p14="http://schemas.microsoft.com/office/powerpoint/2010/main" val="17801056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Team</a:t>
            </a:r>
          </a:p>
        </p:txBody>
      </p:sp>
      <p:sp>
        <p:nvSpPr>
          <p:cNvPr id="3" name="Content Placeholder 2"/>
          <p:cNvSpPr>
            <a:spLocks noGrp="1"/>
          </p:cNvSpPr>
          <p:nvPr>
            <p:ph idx="1"/>
          </p:nvPr>
        </p:nvSpPr>
        <p:spPr>
          <a:xfrm>
            <a:off x="457200" y="1442187"/>
            <a:ext cx="8229600" cy="4525963"/>
          </a:xfrm>
        </p:spPr>
        <p:txBody>
          <a:bodyPr>
            <a:normAutofit/>
          </a:bodyPr>
          <a:lstStyle/>
          <a:p>
            <a:pPr>
              <a:spcBef>
                <a:spcPts val="600"/>
              </a:spcBef>
              <a:buFont typeface="Arial" charset="0"/>
              <a:buNone/>
            </a:pPr>
            <a:r>
              <a:rPr lang="en-US" dirty="0">
                <a:latin typeface="Calibri" charset="0"/>
                <a:ea typeface="Arial" charset="0"/>
                <a:cs typeface="Arial" charset="0"/>
              </a:rPr>
              <a:t>	</a:t>
            </a:r>
            <a:r>
              <a:rPr lang="en-US" dirty="0" smtClean="0">
                <a:latin typeface="Calibri" charset="0"/>
                <a:ea typeface="Arial" charset="0"/>
                <a:cs typeface="Arial" charset="0"/>
              </a:rPr>
              <a:t>Jessica Rigby</a:t>
            </a:r>
            <a:r>
              <a:rPr lang="en-US" dirty="0">
                <a:latin typeface="Calibri" charset="0"/>
                <a:ea typeface="Arial" charset="0"/>
                <a:cs typeface="Arial" charset="0"/>
              </a:rPr>
              <a:t>	</a:t>
            </a:r>
            <a:r>
              <a:rPr lang="en-US" dirty="0" smtClean="0">
                <a:latin typeface="Calibri" charset="0"/>
                <a:ea typeface="Arial" charset="0"/>
                <a:cs typeface="Arial" charset="0"/>
              </a:rPr>
              <a:t>			</a:t>
            </a:r>
            <a:r>
              <a:rPr lang="en-US" dirty="0">
                <a:ea typeface="Arial" charset="0"/>
                <a:cs typeface="Arial" charset="0"/>
              </a:rPr>
              <a:t>Mollie </a:t>
            </a:r>
            <a:r>
              <a:rPr lang="en-US" dirty="0" err="1">
                <a:ea typeface="Arial" charset="0"/>
                <a:cs typeface="Arial" charset="0"/>
              </a:rPr>
              <a:t>Appelgate</a:t>
            </a:r>
            <a:endParaRPr lang="en-US" dirty="0">
              <a:latin typeface="Calibri" charset="0"/>
              <a:ea typeface="Arial" charset="0"/>
              <a:cs typeface="Arial" charset="0"/>
            </a:endParaRPr>
          </a:p>
          <a:p>
            <a:pPr>
              <a:spcBef>
                <a:spcPts val="600"/>
              </a:spcBef>
              <a:buFont typeface="Arial" charset="0"/>
              <a:buNone/>
            </a:pPr>
            <a:r>
              <a:rPr lang="he-IL" dirty="0">
                <a:latin typeface="Calibri" charset="0"/>
                <a:ea typeface="Arial" charset="0"/>
                <a:cs typeface="Arial" charset="0"/>
              </a:rPr>
              <a:t>	</a:t>
            </a:r>
            <a:r>
              <a:rPr lang="en-US" dirty="0" err="1">
                <a:ea typeface="Arial" charset="0"/>
                <a:cs typeface="Arial" charset="0"/>
              </a:rPr>
              <a:t>Jonee</a:t>
            </a:r>
            <a:r>
              <a:rPr lang="en-US" dirty="0">
                <a:ea typeface="Arial" charset="0"/>
                <a:cs typeface="Arial" charset="0"/>
              </a:rPr>
              <a:t> Wilson				Adrian </a:t>
            </a:r>
            <a:r>
              <a:rPr lang="en-US" dirty="0" err="1">
                <a:ea typeface="Arial" charset="0"/>
                <a:cs typeface="Arial" charset="0"/>
              </a:rPr>
              <a:t>Larbi-Cherif</a:t>
            </a:r>
            <a:r>
              <a:rPr lang="en-US" dirty="0">
                <a:ea typeface="Arial" charset="0"/>
                <a:cs typeface="Arial" charset="0"/>
              </a:rPr>
              <a:t> </a:t>
            </a:r>
            <a:r>
              <a:rPr lang="en-US" dirty="0" smtClean="0">
                <a:latin typeface="Calibri" charset="0"/>
                <a:ea typeface="Arial" charset="0"/>
                <a:cs typeface="Arial" charset="0"/>
              </a:rPr>
              <a:t>Brooks </a:t>
            </a:r>
            <a:r>
              <a:rPr lang="en-US" dirty="0" err="1" smtClean="0">
                <a:latin typeface="Calibri" charset="0"/>
                <a:ea typeface="Arial" charset="0"/>
                <a:cs typeface="Arial" charset="0"/>
              </a:rPr>
              <a:t>Rosenquist</a:t>
            </a:r>
            <a:r>
              <a:rPr lang="en-US" dirty="0">
                <a:latin typeface="Calibri" charset="0"/>
                <a:ea typeface="Arial" charset="0"/>
                <a:cs typeface="Arial" charset="0"/>
              </a:rPr>
              <a:t>	</a:t>
            </a:r>
            <a:r>
              <a:rPr lang="en-US" dirty="0" smtClean="0">
                <a:latin typeface="Calibri" charset="0"/>
                <a:ea typeface="Arial" charset="0"/>
                <a:cs typeface="Arial" charset="0"/>
              </a:rPr>
              <a:t>	Charlotte </a:t>
            </a:r>
            <a:r>
              <a:rPr lang="en-US" dirty="0">
                <a:latin typeface="Calibri" charset="0"/>
                <a:ea typeface="Arial" charset="0"/>
                <a:cs typeface="Arial" charset="0"/>
              </a:rPr>
              <a:t>Munoz</a:t>
            </a:r>
          </a:p>
          <a:p>
            <a:pPr>
              <a:spcBef>
                <a:spcPts val="600"/>
              </a:spcBef>
              <a:buFont typeface="Arial" charset="0"/>
              <a:buNone/>
            </a:pPr>
            <a:r>
              <a:rPr lang="en-US" dirty="0">
                <a:latin typeface="Calibri" charset="0"/>
                <a:ea typeface="Arial" charset="0"/>
                <a:cs typeface="Arial" charset="0"/>
              </a:rPr>
              <a:t>	</a:t>
            </a:r>
            <a:r>
              <a:rPr lang="en-US" dirty="0" err="1" smtClean="0">
                <a:latin typeface="Calibri" charset="0"/>
                <a:ea typeface="Arial" charset="0"/>
                <a:cs typeface="Arial" charset="0"/>
              </a:rPr>
              <a:t>Britnie</a:t>
            </a:r>
            <a:r>
              <a:rPr lang="en-US" dirty="0">
                <a:latin typeface="Calibri" charset="0"/>
                <a:ea typeface="Arial" charset="0"/>
                <a:cs typeface="Arial" charset="0"/>
              </a:rPr>
              <a:t> Kane				</a:t>
            </a:r>
            <a:r>
              <a:rPr lang="en-US" dirty="0" smtClean="0">
                <a:latin typeface="Calibri" charset="0"/>
                <a:ea typeface="Arial" charset="0"/>
                <a:cs typeface="Arial" charset="0"/>
              </a:rPr>
              <a:t>Jason </a:t>
            </a:r>
            <a:r>
              <a:rPr lang="en-US" dirty="0" err="1">
                <a:latin typeface="Calibri" charset="0"/>
                <a:ea typeface="Arial" charset="0"/>
                <a:cs typeface="Arial" charset="0"/>
              </a:rPr>
              <a:t>Brasel</a:t>
            </a:r>
            <a:r>
              <a:rPr lang="en-US" dirty="0">
                <a:latin typeface="Calibri" charset="0"/>
                <a:ea typeface="Arial" charset="0"/>
                <a:cs typeface="Arial" charset="0"/>
              </a:rPr>
              <a:t> </a:t>
            </a:r>
            <a:endParaRPr lang="en-US" dirty="0" smtClean="0">
              <a:latin typeface="Calibri" charset="0"/>
              <a:ea typeface="Arial" charset="0"/>
              <a:cs typeface="Arial" charset="0"/>
            </a:endParaRPr>
          </a:p>
          <a:p>
            <a:pPr>
              <a:spcBef>
                <a:spcPts val="600"/>
              </a:spcBef>
              <a:buNone/>
            </a:pPr>
            <a:r>
              <a:rPr lang="en-US" dirty="0" smtClean="0">
                <a:latin typeface="Calibri" charset="0"/>
                <a:ea typeface="Arial" charset="0"/>
                <a:cs typeface="Arial" charset="0"/>
              </a:rPr>
              <a:t>	</a:t>
            </a:r>
            <a:r>
              <a:rPr lang="en-US" dirty="0" err="1" smtClean="0">
                <a:latin typeface="Calibri" charset="0"/>
                <a:ea typeface="Arial" charset="0"/>
                <a:cs typeface="Arial" charset="0"/>
              </a:rPr>
              <a:t>Brette</a:t>
            </a:r>
            <a:r>
              <a:rPr lang="en-US" dirty="0" smtClean="0">
                <a:latin typeface="Calibri" charset="0"/>
                <a:ea typeface="Arial" charset="0"/>
                <a:cs typeface="Arial" charset="0"/>
              </a:rPr>
              <a:t> Garner				Seth Hunter</a:t>
            </a:r>
            <a:r>
              <a:rPr lang="en-US" dirty="0">
                <a:latin typeface="Calibri" charset="0"/>
                <a:ea typeface="Arial" charset="0"/>
                <a:cs typeface="Arial" charset="0"/>
              </a:rPr>
              <a:t>		</a:t>
            </a:r>
            <a:r>
              <a:rPr lang="en-US" dirty="0" smtClean="0">
                <a:latin typeface="Calibri" charset="0"/>
                <a:ea typeface="Arial" charset="0"/>
                <a:cs typeface="Arial" charset="0"/>
              </a:rPr>
              <a:t>		</a:t>
            </a:r>
          </a:p>
          <a:p>
            <a:pPr>
              <a:spcBef>
                <a:spcPts val="600"/>
              </a:spcBef>
              <a:buNone/>
            </a:pPr>
            <a:r>
              <a:rPr lang="en-US" dirty="0">
                <a:latin typeface="Calibri" charset="0"/>
                <a:ea typeface="Arial" charset="0"/>
                <a:cs typeface="Arial" charset="0"/>
              </a:rPr>
              <a:t>	</a:t>
            </a:r>
            <a:r>
              <a:rPr lang="en-US" dirty="0" smtClean="0">
                <a:latin typeface="Calibri" charset="0"/>
                <a:ea typeface="Arial" charset="0"/>
                <a:cs typeface="Arial" charset="0"/>
              </a:rPr>
              <a:t>Emily Kern					</a:t>
            </a:r>
            <a:r>
              <a:rPr lang="en-US" dirty="0">
                <a:latin typeface="Calibri" charset="0"/>
                <a:ea typeface="Arial" charset="0"/>
                <a:cs typeface="Arial" charset="0"/>
              </a:rPr>
              <a:t>Megan Webster</a:t>
            </a:r>
            <a:endParaRPr lang="en-US" dirty="0" smtClean="0">
              <a:latin typeface="Calibri" charset="0"/>
              <a:ea typeface="Arial" charset="0"/>
              <a:cs typeface="Arial" charset="0"/>
            </a:endParaRPr>
          </a:p>
          <a:p>
            <a:pPr>
              <a:spcBef>
                <a:spcPts val="600"/>
              </a:spcBef>
              <a:buNone/>
            </a:pPr>
            <a:r>
              <a:rPr lang="en-US" dirty="0" smtClean="0">
                <a:latin typeface="Calibri" charset="0"/>
                <a:ea typeface="Arial" charset="0"/>
                <a:cs typeface="Arial" charset="0"/>
              </a:rPr>
              <a:t>	</a:t>
            </a:r>
            <a:r>
              <a:rPr lang="en-US" dirty="0" err="1" smtClean="0">
                <a:latin typeface="Calibri" charset="0"/>
                <a:ea typeface="Arial" charset="0"/>
                <a:cs typeface="Arial" charset="0"/>
              </a:rPr>
              <a:t>Mahtab</a:t>
            </a:r>
            <a:r>
              <a:rPr lang="en-US" dirty="0" smtClean="0">
                <a:latin typeface="Calibri" charset="0"/>
                <a:ea typeface="Arial" charset="0"/>
                <a:cs typeface="Arial" charset="0"/>
              </a:rPr>
              <a:t> </a:t>
            </a:r>
            <a:r>
              <a:rPr lang="en-US" dirty="0" err="1" smtClean="0">
                <a:latin typeface="Calibri" charset="0"/>
                <a:ea typeface="Arial" charset="0"/>
                <a:cs typeface="Arial" charset="0"/>
              </a:rPr>
              <a:t>Nazemi</a:t>
            </a:r>
            <a:r>
              <a:rPr lang="en-US" dirty="0">
                <a:latin typeface="Calibri" charset="0"/>
                <a:ea typeface="Arial" charset="0"/>
                <a:cs typeface="Arial" charset="0"/>
              </a:rPr>
              <a:t>	</a:t>
            </a:r>
            <a:r>
              <a:rPr lang="en-US" dirty="0" smtClean="0">
                <a:latin typeface="Calibri" charset="0"/>
                <a:ea typeface="Arial" charset="0"/>
                <a:cs typeface="Arial" charset="0"/>
              </a:rPr>
              <a:t>		I-</a:t>
            </a:r>
            <a:r>
              <a:rPr lang="en-US" dirty="0" err="1" smtClean="0">
                <a:latin typeface="Calibri" charset="0"/>
                <a:ea typeface="Arial" charset="0"/>
                <a:cs typeface="Arial" charset="0"/>
              </a:rPr>
              <a:t>Chien</a:t>
            </a:r>
            <a:r>
              <a:rPr lang="en-US" dirty="0" smtClean="0">
                <a:latin typeface="Calibri" charset="0"/>
                <a:ea typeface="Arial" charset="0"/>
                <a:cs typeface="Arial" charset="0"/>
              </a:rPr>
              <a:t> Chen</a:t>
            </a:r>
            <a:endParaRPr lang="en-US" dirty="0">
              <a:latin typeface="Calibri" charset="0"/>
              <a:ea typeface="Arial" charset="0"/>
              <a:cs typeface="Arial" charset="0"/>
            </a:endParaRPr>
          </a:p>
        </p:txBody>
      </p:sp>
    </p:spTree>
    <p:extLst>
      <p:ext uri="{BB962C8B-B14F-4D97-AF65-F5344CB8AC3E}">
        <p14:creationId xmlns:p14="http://schemas.microsoft.com/office/powerpoint/2010/main" val="7551654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2824998232"/>
              </p:ext>
            </p:extLst>
          </p:nvPr>
        </p:nvGraphicFramePr>
        <p:xfrm>
          <a:off x="782216" y="423283"/>
          <a:ext cx="7553827" cy="51770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8260232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 Single Corner Rectangle 2"/>
          <p:cNvSpPr/>
          <p:nvPr/>
        </p:nvSpPr>
        <p:spPr>
          <a:xfrm rot="16200000">
            <a:off x="834668" y="-450401"/>
            <a:ext cx="2588537" cy="3776913"/>
          </a:xfrm>
          <a:prstGeom prst="round1Rect">
            <a:avLst/>
          </a:prstGeom>
        </p:spPr>
        <p:style>
          <a:lnRef idx="1">
            <a:schemeClr val="accent1"/>
          </a:lnRef>
          <a:fillRef idx="2">
            <a:schemeClr val="accent1"/>
          </a:fillRef>
          <a:effectRef idx="1">
            <a:schemeClr val="accent1"/>
          </a:effectRef>
          <a:fontRef idx="minor">
            <a:schemeClr val="dk1"/>
          </a:fontRef>
        </p:style>
      </p:sp>
      <p:sp>
        <p:nvSpPr>
          <p:cNvPr id="5" name="Rectangle 4"/>
          <p:cNvSpPr/>
          <p:nvPr/>
        </p:nvSpPr>
        <p:spPr>
          <a:xfrm>
            <a:off x="4287806" y="229883"/>
            <a:ext cx="4572000" cy="2308324"/>
          </a:xfrm>
          <a:prstGeom prst="rect">
            <a:avLst/>
          </a:prstGeom>
        </p:spPr>
        <p:txBody>
          <a:bodyPr>
            <a:spAutoFit/>
          </a:bodyPr>
          <a:lstStyle/>
          <a:p>
            <a:r>
              <a:rPr lang="en-US" sz="2400" dirty="0"/>
              <a:t>Vision of </a:t>
            </a:r>
            <a:r>
              <a:rPr lang="en-US" sz="2400" dirty="0" smtClean="0"/>
              <a:t>high-quality instruction:</a:t>
            </a:r>
          </a:p>
          <a:p>
            <a:pPr marL="342900" indent="-342900">
              <a:buFont typeface="Arial"/>
              <a:buChar char="•"/>
            </a:pPr>
            <a:r>
              <a:rPr lang="en-US" sz="2400" dirty="0" smtClean="0"/>
              <a:t>Small </a:t>
            </a:r>
            <a:r>
              <a:rPr lang="en-US" sz="2400" dirty="0"/>
              <a:t>set of high-leverage practices </a:t>
            </a:r>
            <a:r>
              <a:rPr lang="en-US" sz="2400" dirty="0" smtClean="0"/>
              <a:t>that </a:t>
            </a:r>
            <a:r>
              <a:rPr lang="en-US" sz="2400" dirty="0"/>
              <a:t>are </a:t>
            </a:r>
            <a:r>
              <a:rPr lang="en-US" sz="2400" dirty="0" smtClean="0"/>
              <a:t>potentially learnable </a:t>
            </a:r>
            <a:r>
              <a:rPr lang="en-US" sz="2400" dirty="0"/>
              <a:t>in the context of high-quality professional </a:t>
            </a:r>
            <a:r>
              <a:rPr lang="en-US" sz="2400" dirty="0" smtClean="0"/>
              <a:t>development</a:t>
            </a:r>
            <a:endParaRPr lang="en-US" sz="2400" dirty="0"/>
          </a:p>
        </p:txBody>
      </p:sp>
      <p:sp>
        <p:nvSpPr>
          <p:cNvPr id="6" name="Rectangle 5"/>
          <p:cNvSpPr/>
          <p:nvPr/>
        </p:nvSpPr>
        <p:spPr>
          <a:xfrm>
            <a:off x="4287806" y="2860053"/>
            <a:ext cx="4572000" cy="1569660"/>
          </a:xfrm>
          <a:prstGeom prst="rect">
            <a:avLst/>
          </a:prstGeom>
        </p:spPr>
        <p:txBody>
          <a:bodyPr>
            <a:spAutoFit/>
          </a:bodyPr>
          <a:lstStyle/>
          <a:p>
            <a:r>
              <a:rPr lang="en-US" sz="2400" dirty="0"/>
              <a:t>I</a:t>
            </a:r>
            <a:r>
              <a:rPr lang="en-US" sz="2400" dirty="0" smtClean="0"/>
              <a:t>nstructional materials:</a:t>
            </a:r>
            <a:endParaRPr lang="en-US" sz="2400" dirty="0"/>
          </a:p>
          <a:p>
            <a:pPr marL="285750" indent="-285750">
              <a:buFont typeface="Arial"/>
              <a:buChar char="•"/>
            </a:pPr>
            <a:r>
              <a:rPr lang="en-US" sz="2400" dirty="0" smtClean="0"/>
              <a:t>Grounded in </a:t>
            </a:r>
            <a:r>
              <a:rPr lang="en-US" sz="2400" dirty="0"/>
              <a:t>student </a:t>
            </a:r>
            <a:r>
              <a:rPr lang="en-US" sz="2400" dirty="0" smtClean="0"/>
              <a:t>learning trajectories that </a:t>
            </a:r>
            <a:r>
              <a:rPr lang="en-US" sz="2400" dirty="0"/>
              <a:t>aim at significant mathematical ideas </a:t>
            </a:r>
            <a:endParaRPr lang="en-US" sz="2400" dirty="0" smtClean="0"/>
          </a:p>
        </p:txBody>
      </p:sp>
      <p:grpSp>
        <p:nvGrpSpPr>
          <p:cNvPr id="7" name="Group 6"/>
          <p:cNvGrpSpPr/>
          <p:nvPr/>
        </p:nvGrpSpPr>
        <p:grpSpPr>
          <a:xfrm>
            <a:off x="995058" y="2172609"/>
            <a:ext cx="2442907" cy="1790814"/>
            <a:chOff x="2555459" y="1693130"/>
            <a:chExt cx="2442907" cy="1790814"/>
          </a:xfrm>
        </p:grpSpPr>
        <p:sp>
          <p:nvSpPr>
            <p:cNvPr id="8" name="Rounded Rectangle 7"/>
            <p:cNvSpPr/>
            <p:nvPr/>
          </p:nvSpPr>
          <p:spPr>
            <a:xfrm>
              <a:off x="2555459" y="1693130"/>
              <a:ext cx="2442907" cy="1790814"/>
            </a:xfrm>
            <a:prstGeom prst="roundRect">
              <a:avLst/>
            </a:prstGeom>
          </p:spPr>
          <p:style>
            <a:lnRef idx="1">
              <a:schemeClr val="dk1"/>
            </a:lnRef>
            <a:fillRef idx="2">
              <a:schemeClr val="dk1"/>
            </a:fillRef>
            <a:effectRef idx="1">
              <a:schemeClr val="dk1"/>
            </a:effectRef>
            <a:fontRef idx="minor">
              <a:schemeClr val="dk1">
                <a:hueOff val="0"/>
                <a:satOff val="0"/>
                <a:lumOff val="0"/>
                <a:alphaOff val="0"/>
              </a:schemeClr>
            </a:fontRef>
          </p:style>
        </p:sp>
        <p:sp>
          <p:nvSpPr>
            <p:cNvPr id="9" name="Rounded Rectangle 4"/>
            <p:cNvSpPr/>
            <p:nvPr/>
          </p:nvSpPr>
          <p:spPr>
            <a:xfrm>
              <a:off x="2642879" y="1780550"/>
              <a:ext cx="2268067" cy="161597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Component 1: Coherent Instructional System</a:t>
              </a:r>
            </a:p>
          </p:txBody>
        </p:sp>
      </p:grpSp>
      <p:sp>
        <p:nvSpPr>
          <p:cNvPr id="15" name="Round Single Corner Rectangle 4"/>
          <p:cNvSpPr/>
          <p:nvPr/>
        </p:nvSpPr>
        <p:spPr>
          <a:xfrm>
            <a:off x="240481" y="318626"/>
            <a:ext cx="3776913" cy="1941403"/>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Explicit goals for students’ learning</a:t>
            </a:r>
          </a:p>
          <a:p>
            <a:pPr lvl="0" algn="ctr" defTabSz="889000">
              <a:lnSpc>
                <a:spcPct val="90000"/>
              </a:lnSpc>
              <a:spcBef>
                <a:spcPct val="0"/>
              </a:spcBef>
              <a:spcAft>
                <a:spcPct val="35000"/>
              </a:spcAft>
            </a:pPr>
            <a:r>
              <a:rPr lang="en-US" sz="2000" kern="1200" dirty="0" smtClean="0"/>
              <a:t>Vision of high-quality instruction </a:t>
            </a:r>
          </a:p>
          <a:p>
            <a:pPr lvl="0" algn="ctr" defTabSz="889000">
              <a:lnSpc>
                <a:spcPct val="90000"/>
              </a:lnSpc>
              <a:spcBef>
                <a:spcPct val="0"/>
              </a:spcBef>
              <a:spcAft>
                <a:spcPct val="35000"/>
              </a:spcAft>
            </a:pPr>
            <a:r>
              <a:rPr lang="en-US" sz="2000" kern="1200" dirty="0" smtClean="0"/>
              <a:t>Instructional materials</a:t>
            </a:r>
            <a:endParaRPr lang="en-US" sz="2000" kern="1200" dirty="0"/>
          </a:p>
        </p:txBody>
      </p:sp>
    </p:spTree>
    <p:extLst>
      <p:ext uri="{BB962C8B-B14F-4D97-AF65-F5344CB8AC3E}">
        <p14:creationId xmlns:p14="http://schemas.microsoft.com/office/powerpoint/2010/main" val="29076378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169657" y="219119"/>
            <a:ext cx="3776913" cy="2588537"/>
            <a:chOff x="3776913" y="0"/>
            <a:chExt cx="3776913" cy="2588537"/>
          </a:xfrm>
        </p:grpSpPr>
        <p:sp>
          <p:nvSpPr>
            <p:cNvPr id="3" name="Round Single Corner Rectangle 2"/>
            <p:cNvSpPr/>
            <p:nvPr/>
          </p:nvSpPr>
          <p:spPr>
            <a:xfrm>
              <a:off x="3776913" y="0"/>
              <a:ext cx="3776913" cy="2588537"/>
            </a:xfrm>
            <a:prstGeom prst="round1Rect">
              <a:avLst/>
            </a:prstGeom>
          </p:spPr>
          <p:style>
            <a:lnRef idx="1">
              <a:schemeClr val="accent1"/>
            </a:lnRef>
            <a:fillRef idx="2">
              <a:schemeClr val="accent1"/>
            </a:fillRef>
            <a:effectRef idx="1">
              <a:schemeClr val="accent1"/>
            </a:effectRef>
            <a:fontRef idx="minor">
              <a:schemeClr val="dk1"/>
            </a:fontRef>
          </p:style>
          <p:txBody>
            <a:bodyPr/>
            <a:lstStyle/>
            <a:p>
              <a:endParaRPr lang="en-US" dirty="0"/>
            </a:p>
          </p:txBody>
        </p:sp>
        <p:sp>
          <p:nvSpPr>
            <p:cNvPr id="4" name="Round Single Corner Rectangle 4"/>
            <p:cNvSpPr/>
            <p:nvPr/>
          </p:nvSpPr>
          <p:spPr>
            <a:xfrm>
              <a:off x="3776913" y="196119"/>
              <a:ext cx="3776913" cy="1941403"/>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192024" tIns="192024" rIns="192024" bIns="192024" numCol="1" spcCol="1270" anchor="ctr" anchorCtr="0">
              <a:noAutofit/>
            </a:bodyPr>
            <a:lstStyle/>
            <a:p>
              <a:pPr lvl="0" algn="ctr"/>
              <a:r>
                <a:rPr lang="en-US" sz="2700" dirty="0"/>
                <a:t>Teacher professional development</a:t>
              </a:r>
            </a:p>
            <a:p>
              <a:pPr lvl="0" algn="ctr"/>
              <a:endParaRPr lang="en-US" sz="2000" dirty="0"/>
            </a:p>
            <a:p>
              <a:pPr lvl="0" algn="ctr" defTabSz="1200150">
                <a:lnSpc>
                  <a:spcPct val="90000"/>
                </a:lnSpc>
                <a:spcBef>
                  <a:spcPct val="0"/>
                </a:spcBef>
                <a:spcAft>
                  <a:spcPct val="35000"/>
                </a:spcAft>
              </a:pPr>
              <a:endParaRPr lang="en-US" sz="2700" kern="1200" dirty="0"/>
            </a:p>
          </p:txBody>
        </p:sp>
      </p:grpSp>
      <p:sp>
        <p:nvSpPr>
          <p:cNvPr id="5" name="Rectangle 4"/>
          <p:cNvSpPr/>
          <p:nvPr/>
        </p:nvSpPr>
        <p:spPr>
          <a:xfrm>
            <a:off x="78599" y="415238"/>
            <a:ext cx="4930683" cy="5509199"/>
          </a:xfrm>
          <a:prstGeom prst="rect">
            <a:avLst/>
          </a:prstGeom>
        </p:spPr>
        <p:txBody>
          <a:bodyPr wrap="square">
            <a:spAutoFit/>
          </a:bodyPr>
          <a:lstStyle/>
          <a:p>
            <a:pPr marL="285750" indent="-285750">
              <a:buFont typeface="Arial"/>
              <a:buChar char="•"/>
            </a:pPr>
            <a:r>
              <a:rPr lang="en-US" sz="2200" dirty="0"/>
              <a:t>Pull-out </a:t>
            </a:r>
            <a:r>
              <a:rPr lang="en-US" sz="2200" dirty="0" smtClean="0"/>
              <a:t>Professional Development (PD): </a:t>
            </a:r>
            <a:endParaRPr lang="en-US" sz="2200" dirty="0"/>
          </a:p>
          <a:p>
            <a:pPr marL="742950" lvl="1" indent="-285750">
              <a:buFont typeface="Arial"/>
              <a:buChar char="•"/>
            </a:pPr>
            <a:r>
              <a:rPr lang="en-US" sz="2200" dirty="0"/>
              <a:t>S</a:t>
            </a:r>
            <a:r>
              <a:rPr lang="en-US" sz="2200" dirty="0" smtClean="0"/>
              <a:t>pecific PD designs – promising findings</a:t>
            </a:r>
            <a:endParaRPr lang="en-US" sz="2200" dirty="0"/>
          </a:p>
          <a:p>
            <a:pPr marL="742950" lvl="1" indent="-285750">
              <a:buFont typeface="Arial"/>
              <a:buChar char="•"/>
            </a:pPr>
            <a:r>
              <a:rPr lang="en-US" sz="2200" dirty="0"/>
              <a:t>G</a:t>
            </a:r>
            <a:r>
              <a:rPr lang="en-US" sz="2200" dirty="0" smtClean="0"/>
              <a:t>rounded </a:t>
            </a:r>
            <a:r>
              <a:rPr lang="en-US" sz="2200" dirty="0"/>
              <a:t>in classroom practice – pedagogies of investigation and enactment</a:t>
            </a:r>
          </a:p>
          <a:p>
            <a:pPr marL="742950" lvl="1" indent="-285750">
              <a:buFont typeface="Arial"/>
              <a:buChar char="•"/>
            </a:pPr>
            <a:r>
              <a:rPr lang="en-US" sz="2200" dirty="0" smtClean="0"/>
              <a:t>Most work in pre</a:t>
            </a:r>
            <a:r>
              <a:rPr lang="en-US" sz="2200" dirty="0"/>
              <a:t>-service </a:t>
            </a:r>
            <a:r>
              <a:rPr lang="en-US" sz="2200" dirty="0" smtClean="0"/>
              <a:t>– have extrapolate to </a:t>
            </a:r>
            <a:r>
              <a:rPr lang="en-US" sz="2200" dirty="0"/>
              <a:t>in-</a:t>
            </a:r>
            <a:r>
              <a:rPr lang="en-US" sz="2200" dirty="0" smtClean="0"/>
              <a:t>service</a:t>
            </a:r>
          </a:p>
          <a:p>
            <a:pPr lvl="1"/>
            <a:endParaRPr lang="en-US" sz="2200" dirty="0"/>
          </a:p>
          <a:p>
            <a:pPr marL="285750" indent="-285750">
              <a:buFont typeface="Arial"/>
              <a:buChar char="•"/>
            </a:pPr>
            <a:r>
              <a:rPr lang="en-US" sz="2200" dirty="0" smtClean="0"/>
              <a:t>Teacher Collaborative Time (TCT) </a:t>
            </a:r>
            <a:endParaRPr lang="en-US" sz="2200" dirty="0"/>
          </a:p>
          <a:p>
            <a:pPr marL="742950" lvl="1" indent="-285750">
              <a:buFont typeface="Arial"/>
              <a:buChar char="•"/>
            </a:pPr>
            <a:r>
              <a:rPr lang="en-US" sz="2200" dirty="0" smtClean="0"/>
              <a:t>Most researcher</a:t>
            </a:r>
            <a:r>
              <a:rPr lang="en-US" sz="2200" dirty="0"/>
              <a:t>-</a:t>
            </a:r>
            <a:r>
              <a:rPr lang="en-US" sz="2200" dirty="0" smtClean="0"/>
              <a:t>led – potentially productive types of activities</a:t>
            </a:r>
            <a:endParaRPr lang="en-US" sz="2200" dirty="0"/>
          </a:p>
          <a:p>
            <a:pPr marL="742950" lvl="1" indent="-285750">
              <a:buFont typeface="Arial"/>
              <a:buChar char="•"/>
            </a:pPr>
            <a:r>
              <a:rPr lang="en-US" sz="2200" dirty="0" smtClean="0"/>
              <a:t>Naturally occurring – </a:t>
            </a:r>
            <a:r>
              <a:rPr lang="en-US" sz="2200" dirty="0"/>
              <a:t>c</a:t>
            </a:r>
            <a:r>
              <a:rPr lang="en-US" sz="2200" dirty="0" smtClean="0"/>
              <a:t>haracteristics </a:t>
            </a:r>
            <a:r>
              <a:rPr lang="en-US" sz="2200" dirty="0"/>
              <a:t>of productive </a:t>
            </a:r>
            <a:r>
              <a:rPr lang="en-US" sz="2200" dirty="0" smtClean="0"/>
              <a:t>teacher groups </a:t>
            </a:r>
          </a:p>
        </p:txBody>
      </p:sp>
      <p:grpSp>
        <p:nvGrpSpPr>
          <p:cNvPr id="6" name="Group 5"/>
          <p:cNvGrpSpPr/>
          <p:nvPr/>
        </p:nvGrpSpPr>
        <p:grpSpPr>
          <a:xfrm>
            <a:off x="5793453" y="2160522"/>
            <a:ext cx="2442907" cy="1790814"/>
            <a:chOff x="2555459" y="1693130"/>
            <a:chExt cx="2442907" cy="1790814"/>
          </a:xfrm>
        </p:grpSpPr>
        <p:sp>
          <p:nvSpPr>
            <p:cNvPr id="7" name="Rounded Rectangle 6"/>
            <p:cNvSpPr/>
            <p:nvPr/>
          </p:nvSpPr>
          <p:spPr>
            <a:xfrm>
              <a:off x="2555459" y="1693130"/>
              <a:ext cx="2442907" cy="1790814"/>
            </a:xfrm>
            <a:prstGeom prst="roundRect">
              <a:avLst/>
            </a:prstGeom>
          </p:spPr>
          <p:style>
            <a:lnRef idx="1">
              <a:schemeClr val="dk1"/>
            </a:lnRef>
            <a:fillRef idx="2">
              <a:schemeClr val="dk1"/>
            </a:fillRef>
            <a:effectRef idx="1">
              <a:schemeClr val="dk1"/>
            </a:effectRef>
            <a:fontRef idx="minor">
              <a:schemeClr val="dk1">
                <a:hueOff val="0"/>
                <a:satOff val="0"/>
                <a:lumOff val="0"/>
                <a:alphaOff val="0"/>
              </a:schemeClr>
            </a:fontRef>
          </p:style>
        </p:sp>
        <p:sp>
          <p:nvSpPr>
            <p:cNvPr id="8" name="Rounded Rectangle 4"/>
            <p:cNvSpPr/>
            <p:nvPr/>
          </p:nvSpPr>
          <p:spPr>
            <a:xfrm>
              <a:off x="2642879" y="1780550"/>
              <a:ext cx="2268067" cy="161597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Component 1: Coherent Instructional System</a:t>
              </a:r>
            </a:p>
          </p:txBody>
        </p:sp>
      </p:grpSp>
    </p:spTree>
    <p:extLst>
      <p:ext uri="{BB962C8B-B14F-4D97-AF65-F5344CB8AC3E}">
        <p14:creationId xmlns:p14="http://schemas.microsoft.com/office/powerpoint/2010/main" val="29825466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23989" y="663922"/>
            <a:ext cx="4299778" cy="6194078"/>
          </a:xfrm>
        </p:spPr>
        <p:txBody>
          <a:bodyPr>
            <a:normAutofit/>
          </a:bodyPr>
          <a:lstStyle/>
          <a:p>
            <a:r>
              <a:rPr lang="en-US" dirty="0"/>
              <a:t>F</a:t>
            </a:r>
            <a:r>
              <a:rPr lang="en-US" dirty="0" smtClean="0"/>
              <a:t>ormative </a:t>
            </a:r>
            <a:r>
              <a:rPr lang="en-US" dirty="0"/>
              <a:t>assessment </a:t>
            </a:r>
            <a:r>
              <a:rPr lang="en-US" dirty="0" smtClean="0"/>
              <a:t>systems</a:t>
            </a:r>
          </a:p>
          <a:p>
            <a:pPr lvl="1"/>
            <a:r>
              <a:rPr lang="en-US" dirty="0" smtClean="0"/>
              <a:t>Aligned with ambitious goals for students</a:t>
            </a:r>
            <a:r>
              <a:rPr lang="en-US" dirty="0"/>
              <a:t>’ </a:t>
            </a:r>
            <a:r>
              <a:rPr lang="en-US" dirty="0" smtClean="0"/>
              <a:t>learning</a:t>
            </a:r>
          </a:p>
          <a:p>
            <a:pPr lvl="1"/>
            <a:r>
              <a:rPr lang="en-US" dirty="0" smtClean="0"/>
              <a:t>Grounded in </a:t>
            </a:r>
            <a:r>
              <a:rPr lang="en-US" dirty="0"/>
              <a:t>trajectories of students’ learning </a:t>
            </a:r>
          </a:p>
        </p:txBody>
      </p:sp>
      <p:grpSp>
        <p:nvGrpSpPr>
          <p:cNvPr id="9" name="Group 8"/>
          <p:cNvGrpSpPr/>
          <p:nvPr/>
        </p:nvGrpSpPr>
        <p:grpSpPr>
          <a:xfrm>
            <a:off x="303655" y="1233599"/>
            <a:ext cx="3801307" cy="2588537"/>
            <a:chOff x="-24394" y="3097616"/>
            <a:chExt cx="3801307" cy="2588537"/>
          </a:xfrm>
        </p:grpSpPr>
        <p:sp>
          <p:nvSpPr>
            <p:cNvPr id="10" name="Round Single Corner Rectangle 9"/>
            <p:cNvSpPr/>
            <p:nvPr/>
          </p:nvSpPr>
          <p:spPr>
            <a:xfrm rot="10800000">
              <a:off x="-24394" y="3097616"/>
              <a:ext cx="3776913" cy="2588537"/>
            </a:xfrm>
            <a:prstGeom prst="round1Rect">
              <a:avLst/>
            </a:prstGeom>
          </p:spPr>
          <p:style>
            <a:lnRef idx="1">
              <a:schemeClr val="accent1"/>
            </a:lnRef>
            <a:fillRef idx="2">
              <a:schemeClr val="accent1"/>
            </a:fillRef>
            <a:effectRef idx="1">
              <a:schemeClr val="accent1"/>
            </a:effectRef>
            <a:fontRef idx="minor">
              <a:schemeClr val="dk1"/>
            </a:fontRef>
          </p:style>
        </p:sp>
        <p:sp>
          <p:nvSpPr>
            <p:cNvPr id="11" name="Round Single Corner Rectangle 4"/>
            <p:cNvSpPr/>
            <p:nvPr/>
          </p:nvSpPr>
          <p:spPr>
            <a:xfrm>
              <a:off x="0" y="3539392"/>
              <a:ext cx="3776913" cy="1941403"/>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r>
                <a:rPr lang="en-US" sz="2700" kern="1200" dirty="0" smtClean="0"/>
                <a:t>Assessments to inform instruction</a:t>
              </a:r>
              <a:endParaRPr lang="en-US" sz="2700" kern="1200" dirty="0"/>
            </a:p>
          </p:txBody>
        </p:sp>
      </p:grpSp>
      <p:grpSp>
        <p:nvGrpSpPr>
          <p:cNvPr id="6" name="Group 5"/>
          <p:cNvGrpSpPr/>
          <p:nvPr/>
        </p:nvGrpSpPr>
        <p:grpSpPr>
          <a:xfrm>
            <a:off x="907639" y="416111"/>
            <a:ext cx="2442907" cy="1790814"/>
            <a:chOff x="2555459" y="1693130"/>
            <a:chExt cx="2442907" cy="1790814"/>
          </a:xfrm>
        </p:grpSpPr>
        <p:sp>
          <p:nvSpPr>
            <p:cNvPr id="7" name="Rounded Rectangle 6"/>
            <p:cNvSpPr/>
            <p:nvPr/>
          </p:nvSpPr>
          <p:spPr>
            <a:xfrm>
              <a:off x="2555459" y="1693130"/>
              <a:ext cx="2442907" cy="1790814"/>
            </a:xfrm>
            <a:prstGeom prst="roundRect">
              <a:avLst/>
            </a:prstGeom>
          </p:spPr>
          <p:style>
            <a:lnRef idx="1">
              <a:schemeClr val="dk1"/>
            </a:lnRef>
            <a:fillRef idx="2">
              <a:schemeClr val="dk1"/>
            </a:fillRef>
            <a:effectRef idx="1">
              <a:schemeClr val="dk1"/>
            </a:effectRef>
            <a:fontRef idx="minor">
              <a:schemeClr val="dk1">
                <a:hueOff val="0"/>
                <a:satOff val="0"/>
                <a:lumOff val="0"/>
                <a:alphaOff val="0"/>
              </a:schemeClr>
            </a:fontRef>
          </p:style>
        </p:sp>
        <p:sp>
          <p:nvSpPr>
            <p:cNvPr id="8" name="Rounded Rectangle 4"/>
            <p:cNvSpPr/>
            <p:nvPr/>
          </p:nvSpPr>
          <p:spPr>
            <a:xfrm>
              <a:off x="2642879" y="1780550"/>
              <a:ext cx="2268067" cy="161597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Component 1: Coherent Instructional System</a:t>
              </a:r>
            </a:p>
          </p:txBody>
        </p:sp>
      </p:grpSp>
    </p:spTree>
    <p:extLst>
      <p:ext uri="{BB962C8B-B14F-4D97-AF65-F5344CB8AC3E}">
        <p14:creationId xmlns:p14="http://schemas.microsoft.com/office/powerpoint/2010/main" val="913212173"/>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956" y="437919"/>
            <a:ext cx="4278254" cy="3726924"/>
          </a:xfrm>
        </p:spPr>
        <p:txBody>
          <a:bodyPr/>
          <a:lstStyle/>
          <a:p>
            <a:endParaRPr lang="en-US" dirty="0" smtClean="0"/>
          </a:p>
          <a:p>
            <a:r>
              <a:rPr lang="en-US" dirty="0" smtClean="0"/>
              <a:t>Goal: support struggling students to participate effectively in </a:t>
            </a:r>
            <a:r>
              <a:rPr lang="en-US" i="1" dirty="0" smtClean="0"/>
              <a:t>mainstream</a:t>
            </a:r>
            <a:r>
              <a:rPr lang="en-US" dirty="0" smtClean="0"/>
              <a:t> instruction</a:t>
            </a:r>
            <a:endParaRPr lang="en-US" dirty="0"/>
          </a:p>
        </p:txBody>
      </p:sp>
      <p:grpSp>
        <p:nvGrpSpPr>
          <p:cNvPr id="4" name="Group 3"/>
          <p:cNvGrpSpPr/>
          <p:nvPr/>
        </p:nvGrpSpPr>
        <p:grpSpPr>
          <a:xfrm>
            <a:off x="4897802" y="1182963"/>
            <a:ext cx="3776913" cy="2588537"/>
            <a:chOff x="3776913" y="2588537"/>
            <a:chExt cx="3776913" cy="2588537"/>
          </a:xfrm>
        </p:grpSpPr>
        <p:sp>
          <p:nvSpPr>
            <p:cNvPr id="5" name="Round Single Corner Rectangle 4"/>
            <p:cNvSpPr/>
            <p:nvPr/>
          </p:nvSpPr>
          <p:spPr>
            <a:xfrm rot="5400000">
              <a:off x="4371101" y="1994349"/>
              <a:ext cx="2588537" cy="3776913"/>
            </a:xfrm>
            <a:prstGeom prst="round1Rect">
              <a:avLst/>
            </a:prstGeom>
          </p:spPr>
          <p:style>
            <a:lnRef idx="1">
              <a:schemeClr val="accent1"/>
            </a:lnRef>
            <a:fillRef idx="2">
              <a:schemeClr val="accent1"/>
            </a:fillRef>
            <a:effectRef idx="1">
              <a:schemeClr val="accent1"/>
            </a:effectRef>
            <a:fontRef idx="minor">
              <a:schemeClr val="dk1"/>
            </a:fontRef>
          </p:style>
        </p:sp>
        <p:sp>
          <p:nvSpPr>
            <p:cNvPr id="6" name="Round Single Corner Rectangle 4"/>
            <p:cNvSpPr/>
            <p:nvPr/>
          </p:nvSpPr>
          <p:spPr>
            <a:xfrm>
              <a:off x="3776913" y="3235671"/>
              <a:ext cx="3776913" cy="1941403"/>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r>
                <a:rPr lang="en-US" sz="2700" kern="1200" dirty="0" smtClean="0"/>
                <a:t>Additional supports for struggling students</a:t>
              </a:r>
              <a:endParaRPr lang="en-US" sz="2700" kern="1200" dirty="0"/>
            </a:p>
          </p:txBody>
        </p:sp>
      </p:grpSp>
      <p:grpSp>
        <p:nvGrpSpPr>
          <p:cNvPr id="7" name="Group 6"/>
          <p:cNvGrpSpPr/>
          <p:nvPr/>
        </p:nvGrpSpPr>
        <p:grpSpPr>
          <a:xfrm>
            <a:off x="5618613" y="437919"/>
            <a:ext cx="2442907" cy="1790814"/>
            <a:chOff x="2555459" y="1693130"/>
            <a:chExt cx="2442907" cy="1790814"/>
          </a:xfrm>
        </p:grpSpPr>
        <p:sp>
          <p:nvSpPr>
            <p:cNvPr id="8" name="Rounded Rectangle 7"/>
            <p:cNvSpPr/>
            <p:nvPr/>
          </p:nvSpPr>
          <p:spPr>
            <a:xfrm>
              <a:off x="2555459" y="1693130"/>
              <a:ext cx="2442907" cy="1790814"/>
            </a:xfrm>
            <a:prstGeom prst="roundRect">
              <a:avLst/>
            </a:prstGeom>
          </p:spPr>
          <p:style>
            <a:lnRef idx="1">
              <a:schemeClr val="dk1"/>
            </a:lnRef>
            <a:fillRef idx="2">
              <a:schemeClr val="dk1"/>
            </a:fillRef>
            <a:effectRef idx="1">
              <a:schemeClr val="dk1"/>
            </a:effectRef>
            <a:fontRef idx="minor">
              <a:schemeClr val="dk1">
                <a:hueOff val="0"/>
                <a:satOff val="0"/>
                <a:lumOff val="0"/>
                <a:alphaOff val="0"/>
              </a:schemeClr>
            </a:fontRef>
          </p:style>
        </p:sp>
        <p:sp>
          <p:nvSpPr>
            <p:cNvPr id="9" name="Rounded Rectangle 4"/>
            <p:cNvSpPr/>
            <p:nvPr/>
          </p:nvSpPr>
          <p:spPr>
            <a:xfrm>
              <a:off x="2642879" y="1780550"/>
              <a:ext cx="2268067" cy="161597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Component 1: Coherent Instructional System</a:t>
              </a:r>
            </a:p>
          </p:txBody>
        </p:sp>
      </p:grpSp>
    </p:spTree>
    <p:extLst>
      <p:ext uri="{BB962C8B-B14F-4D97-AF65-F5344CB8AC3E}">
        <p14:creationId xmlns:p14="http://schemas.microsoft.com/office/powerpoint/2010/main" val="3976994973"/>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Coherent Instructional System</a:t>
            </a:r>
            <a:endParaRPr lang="en-US" dirty="0"/>
          </a:p>
        </p:txBody>
      </p:sp>
      <p:sp>
        <p:nvSpPr>
          <p:cNvPr id="3" name="Content Placeholder 2"/>
          <p:cNvSpPr>
            <a:spLocks noGrp="1"/>
          </p:cNvSpPr>
          <p:nvPr>
            <p:ph idx="1"/>
          </p:nvPr>
        </p:nvSpPr>
        <p:spPr>
          <a:xfrm>
            <a:off x="457200" y="1417638"/>
            <a:ext cx="8229600" cy="4525963"/>
          </a:xfrm>
        </p:spPr>
        <p:txBody>
          <a:bodyPr>
            <a:normAutofit fontScale="92500"/>
          </a:bodyPr>
          <a:lstStyle/>
          <a:p>
            <a:r>
              <a:rPr lang="en-US" sz="3100" dirty="0" smtClean="0"/>
              <a:t>Collaborating </a:t>
            </a:r>
            <a:r>
              <a:rPr lang="en-US" sz="3100" dirty="0"/>
              <a:t>districts: fragments of a coherent instructional system</a:t>
            </a:r>
          </a:p>
          <a:p>
            <a:pPr lvl="1"/>
            <a:r>
              <a:rPr lang="en-US" sz="2700" dirty="0" smtClean="0"/>
              <a:t>Strengths: explicit </a:t>
            </a:r>
            <a:r>
              <a:rPr lang="en-US" sz="2700" dirty="0"/>
              <a:t>goals for students’ learning, vision of high-quality instruction, instructional </a:t>
            </a:r>
            <a:r>
              <a:rPr lang="en-US" sz="2700" dirty="0" smtClean="0"/>
              <a:t>materials</a:t>
            </a:r>
            <a:endParaRPr lang="en-US" sz="2700" dirty="0"/>
          </a:p>
          <a:p>
            <a:pPr lvl="1"/>
            <a:r>
              <a:rPr lang="en-US" sz="2700" dirty="0"/>
              <a:t>Challenge: teacher professional development </a:t>
            </a:r>
            <a:r>
              <a:rPr lang="en-US" sz="2700" dirty="0" smtClean="0"/>
              <a:t>– district </a:t>
            </a:r>
            <a:r>
              <a:rPr lang="en-US" sz="2700" dirty="0"/>
              <a:t>capacity</a:t>
            </a:r>
          </a:p>
          <a:p>
            <a:pPr lvl="1"/>
            <a:r>
              <a:rPr lang="en-US" sz="2700" dirty="0"/>
              <a:t>Challenge: TCT </a:t>
            </a:r>
            <a:r>
              <a:rPr lang="en-US" sz="2700" dirty="0" smtClean="0"/>
              <a:t>– expertise + </a:t>
            </a:r>
            <a:r>
              <a:rPr lang="en-US" sz="2700" dirty="0"/>
              <a:t>leadership of meetings – district capacity</a:t>
            </a:r>
          </a:p>
          <a:p>
            <a:pPr lvl="1"/>
            <a:r>
              <a:rPr lang="en-US" sz="2700" dirty="0" smtClean="0"/>
              <a:t>Weakness: additional </a:t>
            </a:r>
            <a:r>
              <a:rPr lang="en-US" sz="2700" dirty="0"/>
              <a:t>supports for struggling students – </a:t>
            </a:r>
            <a:r>
              <a:rPr lang="en-US" sz="2700" dirty="0" smtClean="0"/>
              <a:t>not aligned </a:t>
            </a:r>
            <a:r>
              <a:rPr lang="en-US" sz="2700" dirty="0"/>
              <a:t>with mainstream </a:t>
            </a:r>
            <a:r>
              <a:rPr lang="en-US" sz="2700" dirty="0" smtClean="0"/>
              <a:t>classroom instruction</a:t>
            </a:r>
            <a:endParaRPr lang="en-US" sz="2700" dirty="0"/>
          </a:p>
        </p:txBody>
      </p:sp>
    </p:spTree>
    <p:extLst>
      <p:ext uri="{BB962C8B-B14F-4D97-AF65-F5344CB8AC3E}">
        <p14:creationId xmlns:p14="http://schemas.microsoft.com/office/powerpoint/2010/main" val="26299412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Needed </a:t>
            </a:r>
            <a:r>
              <a:rPr lang="en-US" dirty="0"/>
              <a:t>Research: Developing District Capacity</a:t>
            </a:r>
          </a:p>
        </p:txBody>
      </p:sp>
      <p:sp>
        <p:nvSpPr>
          <p:cNvPr id="3" name="Content Placeholder 2"/>
          <p:cNvSpPr>
            <a:spLocks noGrp="1"/>
          </p:cNvSpPr>
          <p:nvPr>
            <p:ph idx="1"/>
          </p:nvPr>
        </p:nvSpPr>
        <p:spPr>
          <a:xfrm>
            <a:off x="457200" y="1447564"/>
            <a:ext cx="8229600" cy="4525963"/>
          </a:xfrm>
        </p:spPr>
        <p:txBody>
          <a:bodyPr>
            <a:normAutofit/>
          </a:bodyPr>
          <a:lstStyle/>
          <a:p>
            <a:r>
              <a:rPr lang="en-US" dirty="0"/>
              <a:t>R</a:t>
            </a:r>
            <a:r>
              <a:rPr lang="en-US" dirty="0" smtClean="0"/>
              <a:t>esearchers </a:t>
            </a:r>
            <a:r>
              <a:rPr lang="en-US" dirty="0"/>
              <a:t>typically </a:t>
            </a:r>
            <a:r>
              <a:rPr lang="en-US" dirty="0" smtClean="0"/>
              <a:t>assume full responsibility for “building” particular elements </a:t>
            </a:r>
          </a:p>
          <a:p>
            <a:r>
              <a:rPr lang="en-US" dirty="0" smtClean="0"/>
              <a:t>The </a:t>
            </a:r>
            <a:r>
              <a:rPr lang="en-US" dirty="0"/>
              <a:t>problem of scale involves supporting districts’ development of the capacity to create, coordinate, and sustain the elements of such a </a:t>
            </a:r>
            <a:r>
              <a:rPr lang="en-US" dirty="0" smtClean="0"/>
              <a:t>system</a:t>
            </a:r>
            <a:endParaRPr lang="en-US" dirty="0"/>
          </a:p>
        </p:txBody>
      </p:sp>
    </p:spTree>
    <p:extLst>
      <p:ext uri="{BB962C8B-B14F-4D97-AF65-F5344CB8AC3E}">
        <p14:creationId xmlns:p14="http://schemas.microsoft.com/office/powerpoint/2010/main" val="35578529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5059"/>
            <a:ext cx="8229600" cy="1143000"/>
          </a:xfrm>
        </p:spPr>
        <p:txBody>
          <a:bodyPr>
            <a:normAutofit fontScale="90000"/>
          </a:bodyPr>
          <a:lstStyle/>
          <a:p>
            <a:r>
              <a:rPr lang="en-US" dirty="0" smtClean="0"/>
              <a:t>Developing District Capacity: Sacrificial Offering</a:t>
            </a:r>
            <a:endParaRPr lang="en-US" dirty="0"/>
          </a:p>
        </p:txBody>
      </p:sp>
      <p:sp>
        <p:nvSpPr>
          <p:cNvPr id="3" name="Content Placeholder 2"/>
          <p:cNvSpPr>
            <a:spLocks noGrp="1"/>
          </p:cNvSpPr>
          <p:nvPr>
            <p:ph idx="1"/>
          </p:nvPr>
        </p:nvSpPr>
        <p:spPr>
          <a:xfrm>
            <a:off x="457200" y="1468630"/>
            <a:ext cx="8229600" cy="4525963"/>
          </a:xfrm>
        </p:spPr>
        <p:txBody>
          <a:bodyPr>
            <a:normAutofit/>
          </a:bodyPr>
          <a:lstStyle/>
          <a:p>
            <a:pPr lvl="0"/>
            <a:r>
              <a:rPr lang="en-US" sz="3100" dirty="0" smtClean="0"/>
              <a:t>Example: co</a:t>
            </a:r>
            <a:r>
              <a:rPr lang="en-US" sz="3100" dirty="0"/>
              <a:t>-</a:t>
            </a:r>
            <a:r>
              <a:rPr lang="en-US" sz="3100" dirty="0" smtClean="0"/>
              <a:t>designing </a:t>
            </a:r>
            <a:r>
              <a:rPr lang="en-US" sz="3100" dirty="0"/>
              <a:t>and co-</a:t>
            </a:r>
            <a:r>
              <a:rPr lang="en-US" sz="3100" dirty="0" smtClean="0"/>
              <a:t>leading </a:t>
            </a:r>
            <a:r>
              <a:rPr lang="en-US" sz="3100" dirty="0"/>
              <a:t>PD for </a:t>
            </a:r>
            <a:r>
              <a:rPr lang="en-US" sz="3100" dirty="0" smtClean="0"/>
              <a:t>coaches with district mathematics specialists </a:t>
            </a:r>
          </a:p>
          <a:p>
            <a:pPr lvl="1"/>
            <a:r>
              <a:rPr lang="en-US" sz="2700" dirty="0" smtClean="0"/>
              <a:t>Support </a:t>
            </a:r>
            <a:r>
              <a:rPr lang="en-US" sz="2700" dirty="0"/>
              <a:t>the development </a:t>
            </a:r>
            <a:r>
              <a:rPr lang="en-US" sz="2700" dirty="0" smtClean="0"/>
              <a:t>coaches’ capacity </a:t>
            </a:r>
            <a:r>
              <a:rPr lang="en-US" sz="2700" dirty="0"/>
              <a:t>to design and lead high-quality teacher PD </a:t>
            </a:r>
            <a:endParaRPr lang="en-US" sz="2700" dirty="0" smtClean="0"/>
          </a:p>
          <a:p>
            <a:pPr lvl="1"/>
            <a:r>
              <a:rPr lang="en-US" sz="2700" dirty="0"/>
              <a:t>G</a:t>
            </a:r>
            <a:r>
              <a:rPr lang="en-US" sz="2700" dirty="0" smtClean="0"/>
              <a:t>radual </a:t>
            </a:r>
            <a:r>
              <a:rPr lang="en-US" sz="2700" dirty="0"/>
              <a:t>hand over of responsibility to district </a:t>
            </a:r>
            <a:r>
              <a:rPr lang="en-US" sz="2700" dirty="0" smtClean="0"/>
              <a:t>mathematics specialists </a:t>
            </a:r>
          </a:p>
          <a:p>
            <a:r>
              <a:rPr lang="en-US" sz="3000" dirty="0" smtClean="0"/>
              <a:t>Overall goal: Investigate </a:t>
            </a:r>
            <a:r>
              <a:rPr lang="en-US" sz="3000" dirty="0"/>
              <a:t>how </a:t>
            </a:r>
            <a:r>
              <a:rPr lang="en-US" sz="3000" dirty="0" smtClean="0"/>
              <a:t>to support districts’ development of capacity to develop and sustain a cadre of mathematics coaches</a:t>
            </a:r>
            <a:endParaRPr lang="en-US" sz="3000" dirty="0"/>
          </a:p>
        </p:txBody>
      </p:sp>
    </p:spTree>
    <p:extLst>
      <p:ext uri="{BB962C8B-B14F-4D97-AF65-F5344CB8AC3E}">
        <p14:creationId xmlns:p14="http://schemas.microsoft.com/office/powerpoint/2010/main" val="2846850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457200" y="1571767"/>
            <a:ext cx="8229600" cy="4525963"/>
          </a:xfrm>
        </p:spPr>
        <p:txBody>
          <a:bodyPr/>
          <a:lstStyle/>
          <a:p>
            <a:r>
              <a:rPr lang="en-US" dirty="0" smtClean="0"/>
              <a:t>Preamble: what counts as high-quality instruction</a:t>
            </a:r>
          </a:p>
          <a:p>
            <a:r>
              <a:rPr lang="en-US" dirty="0" smtClean="0"/>
              <a:t>Background: ongoing work as a setting for appreciating the limitations of current research</a:t>
            </a:r>
          </a:p>
          <a:p>
            <a:r>
              <a:rPr lang="en-US" dirty="0" smtClean="0"/>
              <a:t>Proposal for issues that need to be addressed</a:t>
            </a:r>
            <a:endParaRPr lang="en-US" dirty="0"/>
          </a:p>
        </p:txBody>
      </p:sp>
    </p:spTree>
    <p:extLst>
      <p:ext uri="{BB962C8B-B14F-4D97-AF65-F5344CB8AC3E}">
        <p14:creationId xmlns:p14="http://schemas.microsoft.com/office/powerpoint/2010/main" val="31942703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Needed Research</a:t>
            </a:r>
            <a:r>
              <a:rPr lang="en-US" dirty="0"/>
              <a:t>: </a:t>
            </a:r>
            <a:r>
              <a:rPr lang="en-US" dirty="0" smtClean="0"/>
              <a:t>Interrelations Between Elements of the System</a:t>
            </a:r>
            <a:endParaRPr lang="en-US" dirty="0"/>
          </a:p>
        </p:txBody>
      </p:sp>
      <p:sp>
        <p:nvSpPr>
          <p:cNvPr id="3" name="Content Placeholder 2"/>
          <p:cNvSpPr>
            <a:spLocks noGrp="1"/>
          </p:cNvSpPr>
          <p:nvPr>
            <p:ph idx="1"/>
          </p:nvPr>
        </p:nvSpPr>
        <p:spPr>
          <a:xfrm>
            <a:off x="457200" y="1704183"/>
            <a:ext cx="8229600" cy="4525963"/>
          </a:xfrm>
        </p:spPr>
        <p:txBody>
          <a:bodyPr>
            <a:normAutofit/>
          </a:bodyPr>
          <a:lstStyle/>
          <a:p>
            <a:r>
              <a:rPr lang="en-US" dirty="0" smtClean="0"/>
              <a:t>Current research typically focuses on </a:t>
            </a:r>
            <a:r>
              <a:rPr lang="en-US" dirty="0"/>
              <a:t>the </a:t>
            </a:r>
            <a:r>
              <a:rPr lang="en-US" i="1" dirty="0" smtClean="0"/>
              <a:t>individual elements </a:t>
            </a:r>
            <a:r>
              <a:rPr lang="en-US" dirty="0"/>
              <a:t>of a coherent instructional </a:t>
            </a:r>
            <a:r>
              <a:rPr lang="en-US" dirty="0" smtClean="0"/>
              <a:t>system</a:t>
            </a:r>
          </a:p>
          <a:p>
            <a:r>
              <a:rPr lang="en-US" dirty="0" smtClean="0"/>
              <a:t>Also need to investigate interrelations between various the elements, and between elements and </a:t>
            </a:r>
            <a:r>
              <a:rPr lang="en-US" dirty="0"/>
              <a:t>other components of </a:t>
            </a:r>
            <a:r>
              <a:rPr lang="en-US" dirty="0" err="1" smtClean="0"/>
              <a:t>ToA</a:t>
            </a:r>
            <a:endParaRPr lang="en-US" dirty="0" smtClean="0"/>
          </a:p>
          <a:p>
            <a:pPr lvl="1"/>
            <a:r>
              <a:rPr lang="en-US" dirty="0" smtClean="0"/>
              <a:t>Which </a:t>
            </a:r>
            <a:r>
              <a:rPr lang="en-US" dirty="0"/>
              <a:t>are preconditions for the development of other </a:t>
            </a:r>
            <a:r>
              <a:rPr lang="en-US" dirty="0" smtClean="0"/>
              <a:t>elements/components?</a:t>
            </a:r>
          </a:p>
        </p:txBody>
      </p:sp>
    </p:spTree>
    <p:extLst>
      <p:ext uri="{BB962C8B-B14F-4D97-AF65-F5344CB8AC3E}">
        <p14:creationId xmlns:p14="http://schemas.microsoft.com/office/powerpoint/2010/main" val="34744505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Developing District Capacity: Sacrificial Offering</a:t>
            </a:r>
          </a:p>
        </p:txBody>
      </p:sp>
      <p:sp>
        <p:nvSpPr>
          <p:cNvPr id="3" name="Content Placeholder 2"/>
          <p:cNvSpPr>
            <a:spLocks noGrp="1"/>
          </p:cNvSpPr>
          <p:nvPr>
            <p:ph idx="1"/>
          </p:nvPr>
        </p:nvSpPr>
        <p:spPr>
          <a:xfrm>
            <a:off x="457200" y="1448774"/>
            <a:ext cx="8229600" cy="4525963"/>
          </a:xfrm>
        </p:spPr>
        <p:txBody>
          <a:bodyPr>
            <a:normAutofit/>
          </a:bodyPr>
          <a:lstStyle/>
          <a:p>
            <a:r>
              <a:rPr lang="en-US" sz="3000" dirty="0"/>
              <a:t>Example: co-</a:t>
            </a:r>
            <a:r>
              <a:rPr lang="en-US" sz="3000" dirty="0" smtClean="0"/>
              <a:t>designing </a:t>
            </a:r>
            <a:r>
              <a:rPr lang="en-US" sz="3000" dirty="0"/>
              <a:t>and co-</a:t>
            </a:r>
            <a:r>
              <a:rPr lang="en-US" sz="3000" dirty="0" smtClean="0"/>
              <a:t>leading </a:t>
            </a:r>
            <a:r>
              <a:rPr lang="en-US" sz="3000" dirty="0"/>
              <a:t>PD for </a:t>
            </a:r>
            <a:r>
              <a:rPr lang="en-US" sz="3000" dirty="0" smtClean="0"/>
              <a:t>school leaders</a:t>
            </a:r>
          </a:p>
          <a:p>
            <a:pPr lvl="1"/>
            <a:r>
              <a:rPr lang="en-US" dirty="0" smtClean="0"/>
              <a:t>School leaders press for instructional improvement</a:t>
            </a:r>
          </a:p>
          <a:p>
            <a:pPr lvl="1"/>
            <a:r>
              <a:rPr lang="en-US" dirty="0" smtClean="0"/>
              <a:t>Coaches support teachers in meeting those expectations</a:t>
            </a:r>
          </a:p>
          <a:p>
            <a:r>
              <a:rPr lang="en-US" sz="3000" dirty="0" smtClean="0"/>
              <a:t>Investigate development of aligned support and press for teachers’ improvement of their instructional practices</a:t>
            </a:r>
            <a:endParaRPr lang="en-US" sz="3000" dirty="0"/>
          </a:p>
        </p:txBody>
      </p:sp>
    </p:spTree>
    <p:extLst>
      <p:ext uri="{BB962C8B-B14F-4D97-AF65-F5344CB8AC3E}">
        <p14:creationId xmlns:p14="http://schemas.microsoft.com/office/powerpoint/2010/main" val="42217401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Mathematics Coaching</a:t>
            </a:r>
            <a:endParaRPr lang="en-US" dirty="0"/>
          </a:p>
        </p:txBody>
      </p:sp>
      <p:sp>
        <p:nvSpPr>
          <p:cNvPr id="3" name="Content Placeholder 2"/>
          <p:cNvSpPr>
            <a:spLocks noGrp="1"/>
          </p:cNvSpPr>
          <p:nvPr>
            <p:ph idx="1"/>
          </p:nvPr>
        </p:nvSpPr>
        <p:spPr>
          <a:xfrm>
            <a:off x="457200" y="1436967"/>
            <a:ext cx="8229600" cy="4525963"/>
          </a:xfrm>
        </p:spPr>
        <p:txBody>
          <a:bodyPr>
            <a:normAutofit/>
          </a:bodyPr>
          <a:lstStyle/>
          <a:p>
            <a:r>
              <a:rPr lang="en-US" dirty="0" smtClean="0"/>
              <a:t>Finding: Teachers’ improvement of their instructional practices depends crucially on their access to colleagues who have already developed accomplished practices</a:t>
            </a:r>
          </a:p>
          <a:p>
            <a:r>
              <a:rPr lang="en-US" dirty="0"/>
              <a:t>T</a:t>
            </a:r>
            <a:r>
              <a:rPr lang="en-US" dirty="0" smtClean="0"/>
              <a:t>hree </a:t>
            </a:r>
            <a:r>
              <a:rPr lang="en-US" dirty="0"/>
              <a:t>of our four </a:t>
            </a:r>
            <a:r>
              <a:rPr lang="en-US" dirty="0" smtClean="0"/>
              <a:t>districts: Small proportion of accomplished teachers</a:t>
            </a:r>
          </a:p>
          <a:p>
            <a:r>
              <a:rPr lang="en-US" dirty="0" smtClean="0"/>
              <a:t>Critical role </a:t>
            </a:r>
            <a:r>
              <a:rPr lang="en-US" dirty="0"/>
              <a:t>of </a:t>
            </a:r>
            <a:r>
              <a:rPr lang="en-US" dirty="0" smtClean="0"/>
              <a:t>coaches as more accomplished colleagues</a:t>
            </a:r>
          </a:p>
        </p:txBody>
      </p:sp>
    </p:spTree>
    <p:extLst>
      <p:ext uri="{BB962C8B-B14F-4D97-AF65-F5344CB8AC3E}">
        <p14:creationId xmlns:p14="http://schemas.microsoft.com/office/powerpoint/2010/main" val="6980346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Mathematics Coaching</a:t>
            </a:r>
            <a:endParaRPr lang="en-US" dirty="0"/>
          </a:p>
        </p:txBody>
      </p:sp>
      <p:sp>
        <p:nvSpPr>
          <p:cNvPr id="3" name="Content Placeholder 2"/>
          <p:cNvSpPr>
            <a:spLocks noGrp="1"/>
          </p:cNvSpPr>
          <p:nvPr>
            <p:ph idx="1"/>
          </p:nvPr>
        </p:nvSpPr>
        <p:spPr>
          <a:xfrm>
            <a:off x="457200" y="1566546"/>
            <a:ext cx="8229600" cy="4525963"/>
          </a:xfrm>
        </p:spPr>
        <p:txBody>
          <a:bodyPr/>
          <a:lstStyle/>
          <a:p>
            <a:r>
              <a:rPr lang="en-US" dirty="0" smtClean="0"/>
              <a:t>Design </a:t>
            </a:r>
            <a:r>
              <a:rPr lang="en-US" dirty="0"/>
              <a:t>and </a:t>
            </a:r>
            <a:r>
              <a:rPr lang="en-US" dirty="0" smtClean="0"/>
              <a:t>lead </a:t>
            </a:r>
            <a:r>
              <a:rPr lang="en-US" dirty="0" err="1" smtClean="0"/>
              <a:t>pull-out</a:t>
            </a:r>
            <a:r>
              <a:rPr lang="en-US" dirty="0" smtClean="0"/>
              <a:t> PD </a:t>
            </a:r>
          </a:p>
          <a:p>
            <a:r>
              <a:rPr lang="en-US" dirty="0" smtClean="0"/>
              <a:t>Work </a:t>
            </a:r>
            <a:r>
              <a:rPr lang="en-US" dirty="0"/>
              <a:t>with groups of </a:t>
            </a:r>
            <a:r>
              <a:rPr lang="en-US" dirty="0" smtClean="0"/>
              <a:t>teachers during TCT </a:t>
            </a:r>
          </a:p>
          <a:p>
            <a:pPr lvl="1"/>
            <a:r>
              <a:rPr lang="en-US" dirty="0"/>
              <a:t>C</a:t>
            </a:r>
            <a:r>
              <a:rPr lang="en-US" dirty="0" smtClean="0"/>
              <a:t>urrent </a:t>
            </a:r>
            <a:r>
              <a:rPr lang="en-US" dirty="0"/>
              <a:t>research + our findings indicate importance of leadership/expertise in </a:t>
            </a:r>
            <a:r>
              <a:rPr lang="en-US" dirty="0" smtClean="0"/>
              <a:t>TCT</a:t>
            </a:r>
            <a:endParaRPr lang="en-US" dirty="0"/>
          </a:p>
          <a:p>
            <a:pPr lvl="0"/>
            <a:r>
              <a:rPr lang="en-US" dirty="0"/>
              <a:t>Support </a:t>
            </a:r>
            <a:r>
              <a:rPr lang="en-US" dirty="0" smtClean="0"/>
              <a:t>teachers </a:t>
            </a:r>
            <a:r>
              <a:rPr lang="en-US" dirty="0"/>
              <a:t>one-on-one in </a:t>
            </a:r>
            <a:r>
              <a:rPr lang="en-US" dirty="0" smtClean="0"/>
              <a:t>their classrooms</a:t>
            </a:r>
          </a:p>
          <a:p>
            <a:pPr lvl="1"/>
            <a:r>
              <a:rPr lang="en-US" dirty="0" smtClean="0"/>
              <a:t>Build </a:t>
            </a:r>
            <a:r>
              <a:rPr lang="en-US" dirty="0"/>
              <a:t>on </a:t>
            </a:r>
            <a:r>
              <a:rPr lang="en-US" dirty="0" err="1"/>
              <a:t>pull-out</a:t>
            </a:r>
            <a:r>
              <a:rPr lang="en-US" dirty="0"/>
              <a:t> PD and work in </a:t>
            </a:r>
            <a:r>
              <a:rPr lang="en-US" dirty="0" smtClean="0"/>
              <a:t>TCT </a:t>
            </a:r>
            <a:endParaRPr lang="en-US" dirty="0"/>
          </a:p>
          <a:p>
            <a:endParaRPr lang="en-US" dirty="0"/>
          </a:p>
        </p:txBody>
      </p:sp>
    </p:spTree>
    <p:extLst>
      <p:ext uri="{BB962C8B-B14F-4D97-AF65-F5344CB8AC3E}">
        <p14:creationId xmlns:p14="http://schemas.microsoft.com/office/powerpoint/2010/main" val="18685762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a:t>
            </a:r>
            <a:r>
              <a:rPr lang="en-US" dirty="0" smtClean="0"/>
              <a:t>Research on Coaching </a:t>
            </a:r>
            <a:endParaRPr lang="en-US" dirty="0"/>
          </a:p>
        </p:txBody>
      </p:sp>
      <p:sp>
        <p:nvSpPr>
          <p:cNvPr id="3" name="Content Placeholder 2"/>
          <p:cNvSpPr>
            <a:spLocks noGrp="1"/>
          </p:cNvSpPr>
          <p:nvPr>
            <p:ph idx="1"/>
          </p:nvPr>
        </p:nvSpPr>
        <p:spPr>
          <a:xfrm>
            <a:off x="457200" y="1538309"/>
            <a:ext cx="8229600" cy="4525963"/>
          </a:xfrm>
        </p:spPr>
        <p:txBody>
          <a:bodyPr>
            <a:normAutofit lnSpcReduction="10000"/>
          </a:bodyPr>
          <a:lstStyle/>
          <a:p>
            <a:r>
              <a:rPr lang="en-US" dirty="0" smtClean="0"/>
              <a:t>Provides little guidance on:</a:t>
            </a:r>
          </a:p>
          <a:p>
            <a:pPr lvl="1"/>
            <a:r>
              <a:rPr lang="en-US" dirty="0"/>
              <a:t>Types of activities in which coaches might engage teachers </a:t>
            </a:r>
          </a:p>
          <a:p>
            <a:pPr lvl="1"/>
            <a:r>
              <a:rPr lang="en-US" dirty="0"/>
              <a:t>Coaches practices as they </a:t>
            </a:r>
            <a:r>
              <a:rPr lang="en-US" dirty="0" smtClean="0"/>
              <a:t>enact these </a:t>
            </a:r>
            <a:r>
              <a:rPr lang="en-US" dirty="0"/>
              <a:t>activities </a:t>
            </a:r>
            <a:endParaRPr lang="en-US" dirty="0" smtClean="0"/>
          </a:p>
          <a:p>
            <a:pPr lvl="1"/>
            <a:r>
              <a:rPr lang="en-US" dirty="0" smtClean="0"/>
              <a:t>Supporting the development of </a:t>
            </a:r>
            <a:r>
              <a:rPr lang="en-US" dirty="0"/>
              <a:t>a cadre of accomplished </a:t>
            </a:r>
            <a:r>
              <a:rPr lang="en-US" dirty="0" smtClean="0"/>
              <a:t>mathematics coaches  </a:t>
            </a:r>
            <a:endParaRPr lang="en-US" dirty="0"/>
          </a:p>
          <a:p>
            <a:pPr lvl="2"/>
            <a:r>
              <a:rPr lang="en-US" dirty="0" smtClean="0"/>
              <a:t>One of the </a:t>
            </a:r>
            <a:r>
              <a:rPr lang="en-US" dirty="0"/>
              <a:t>c</a:t>
            </a:r>
            <a:r>
              <a:rPr lang="en-US" dirty="0" smtClean="0"/>
              <a:t>ollaborating districts: </a:t>
            </a:r>
            <a:r>
              <a:rPr lang="en-US" dirty="0"/>
              <a:t>four years of sustained professional </a:t>
            </a:r>
            <a:r>
              <a:rPr lang="en-US" dirty="0" smtClean="0"/>
              <a:t>development for coaches</a:t>
            </a:r>
            <a:endParaRPr lang="en-US" dirty="0"/>
          </a:p>
          <a:p>
            <a:pPr lvl="2"/>
            <a:r>
              <a:rPr lang="en-US" dirty="0"/>
              <a:t>O</a:t>
            </a:r>
            <a:r>
              <a:rPr lang="en-US" dirty="0" smtClean="0"/>
              <a:t>nly slightly </a:t>
            </a:r>
            <a:r>
              <a:rPr lang="en-US" dirty="0"/>
              <a:t>ahead of </a:t>
            </a:r>
            <a:r>
              <a:rPr lang="en-US" dirty="0" smtClean="0"/>
              <a:t>the teachers </a:t>
            </a:r>
            <a:r>
              <a:rPr lang="en-US" dirty="0"/>
              <a:t>they </a:t>
            </a:r>
            <a:r>
              <a:rPr lang="en-US" dirty="0" smtClean="0"/>
              <a:t>were expected </a:t>
            </a:r>
            <a:r>
              <a:rPr lang="en-US" dirty="0"/>
              <a:t>to </a:t>
            </a:r>
            <a:r>
              <a:rPr lang="en-US" dirty="0" smtClean="0"/>
              <a:t>support</a:t>
            </a:r>
            <a:endParaRPr lang="en-US" dirty="0"/>
          </a:p>
        </p:txBody>
      </p:sp>
    </p:spTree>
    <p:extLst>
      <p:ext uri="{BB962C8B-B14F-4D97-AF65-F5344CB8AC3E}">
        <p14:creationId xmlns:p14="http://schemas.microsoft.com/office/powerpoint/2010/main" val="13402236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Needed Research: Delineating Goals for Coaches’ Learning</a:t>
            </a:r>
            <a:endParaRPr lang="en-US" dirty="0"/>
          </a:p>
        </p:txBody>
      </p:sp>
      <p:sp>
        <p:nvSpPr>
          <p:cNvPr id="3" name="Content Placeholder 2"/>
          <p:cNvSpPr>
            <a:spLocks noGrp="1"/>
          </p:cNvSpPr>
          <p:nvPr>
            <p:ph idx="1"/>
          </p:nvPr>
        </p:nvSpPr>
        <p:spPr>
          <a:xfrm>
            <a:off x="457200" y="1597939"/>
            <a:ext cx="8229600" cy="4525963"/>
          </a:xfrm>
        </p:spPr>
        <p:txBody>
          <a:bodyPr/>
          <a:lstStyle/>
          <a:p>
            <a:r>
              <a:rPr lang="en-US" sz="3100" dirty="0"/>
              <a:t>D</a:t>
            </a:r>
            <a:r>
              <a:rPr lang="en-US" sz="3100" dirty="0" smtClean="0"/>
              <a:t>evelop </a:t>
            </a:r>
            <a:r>
              <a:rPr lang="en-US" sz="3100" i="1" dirty="0"/>
              <a:t>testable</a:t>
            </a:r>
            <a:r>
              <a:rPr lang="en-US" sz="3100" dirty="0"/>
              <a:t> </a:t>
            </a:r>
            <a:r>
              <a:rPr lang="en-US" sz="3100" dirty="0" smtClean="0"/>
              <a:t>conjectures </a:t>
            </a:r>
            <a:r>
              <a:rPr lang="en-US" sz="3100" dirty="0"/>
              <a:t>about potentially productive coaching </a:t>
            </a:r>
            <a:r>
              <a:rPr lang="en-US" sz="3100" dirty="0" smtClean="0"/>
              <a:t>practices </a:t>
            </a:r>
          </a:p>
          <a:p>
            <a:r>
              <a:rPr lang="en-US" sz="3100" dirty="0" smtClean="0"/>
              <a:t>Working </a:t>
            </a:r>
            <a:r>
              <a:rPr lang="en-US" sz="3100" dirty="0"/>
              <a:t>with groups of </a:t>
            </a:r>
            <a:r>
              <a:rPr lang="en-US" sz="3100" dirty="0" smtClean="0"/>
              <a:t>teachers</a:t>
            </a:r>
            <a:r>
              <a:rPr lang="en-US" sz="3100" dirty="0"/>
              <a:t>:</a:t>
            </a:r>
            <a:r>
              <a:rPr lang="en-US" sz="3100" dirty="0" smtClean="0"/>
              <a:t> </a:t>
            </a:r>
          </a:p>
          <a:p>
            <a:pPr marL="742950" lvl="2" indent="-342900"/>
            <a:r>
              <a:rPr lang="en-US" sz="2700" dirty="0"/>
              <a:t>D</a:t>
            </a:r>
            <a:r>
              <a:rPr lang="en-US" sz="2700" dirty="0" smtClean="0"/>
              <a:t>raw </a:t>
            </a:r>
            <a:r>
              <a:rPr lang="en-US" sz="2700" dirty="0"/>
              <a:t>on studies of researcher-led and naturally </a:t>
            </a:r>
            <a:r>
              <a:rPr lang="en-US" sz="2700" dirty="0" smtClean="0"/>
              <a:t>occurring PLCs </a:t>
            </a:r>
          </a:p>
          <a:p>
            <a:pPr marL="1200150" lvl="3" indent="-342900"/>
            <a:r>
              <a:rPr lang="en-US" sz="2300" dirty="0" err="1" smtClean="0"/>
              <a:t>Kazemi</a:t>
            </a:r>
            <a:r>
              <a:rPr lang="en-US" sz="2300" dirty="0" smtClean="0"/>
              <a:t> </a:t>
            </a:r>
            <a:r>
              <a:rPr lang="en-US" sz="2300" dirty="0"/>
              <a:t>and </a:t>
            </a:r>
            <a:r>
              <a:rPr lang="en-US" sz="2300" dirty="0" err="1" smtClean="0"/>
              <a:t>Franke</a:t>
            </a:r>
            <a:r>
              <a:rPr lang="en-US" sz="2300" dirty="0" smtClean="0"/>
              <a:t>: Potentially productive activities</a:t>
            </a:r>
          </a:p>
          <a:p>
            <a:pPr marL="1200150" lvl="3" indent="-342900"/>
            <a:r>
              <a:rPr lang="en-US" sz="2300" dirty="0" smtClean="0"/>
              <a:t>Horn: Press </a:t>
            </a:r>
            <a:r>
              <a:rPr lang="en-US" sz="2300" dirty="0"/>
              <a:t>teachers of key issues </a:t>
            </a:r>
          </a:p>
        </p:txBody>
      </p:sp>
    </p:spTree>
    <p:extLst>
      <p:ext uri="{BB962C8B-B14F-4D97-AF65-F5344CB8AC3E}">
        <p14:creationId xmlns:p14="http://schemas.microsoft.com/office/powerpoint/2010/main" val="33511960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Needed Research: Delineating Goals for Coaches’ Learning</a:t>
            </a:r>
          </a:p>
        </p:txBody>
      </p:sp>
      <p:sp>
        <p:nvSpPr>
          <p:cNvPr id="3" name="Content Placeholder 2"/>
          <p:cNvSpPr>
            <a:spLocks noGrp="1"/>
          </p:cNvSpPr>
          <p:nvPr>
            <p:ph idx="1"/>
          </p:nvPr>
        </p:nvSpPr>
        <p:spPr/>
        <p:txBody>
          <a:bodyPr>
            <a:normAutofit/>
          </a:bodyPr>
          <a:lstStyle/>
          <a:p>
            <a:r>
              <a:rPr lang="en-US" dirty="0"/>
              <a:t>W</a:t>
            </a:r>
            <a:r>
              <a:rPr lang="en-US" dirty="0" smtClean="0"/>
              <a:t>orking </a:t>
            </a:r>
            <a:r>
              <a:rPr lang="en-US" dirty="0"/>
              <a:t>with </a:t>
            </a:r>
            <a:r>
              <a:rPr lang="en-US" dirty="0" smtClean="0"/>
              <a:t>teachers in their classrooms:</a:t>
            </a:r>
          </a:p>
          <a:p>
            <a:pPr lvl="1"/>
            <a:r>
              <a:rPr lang="en-US" dirty="0" smtClean="0"/>
              <a:t>Draw </a:t>
            </a:r>
            <a:r>
              <a:rPr lang="en-US" dirty="0"/>
              <a:t>on </a:t>
            </a:r>
            <a:r>
              <a:rPr lang="en-US" dirty="0" smtClean="0"/>
              <a:t>research on teacher </a:t>
            </a:r>
            <a:r>
              <a:rPr lang="en-US" dirty="0"/>
              <a:t>learning and professional </a:t>
            </a:r>
            <a:r>
              <a:rPr lang="en-US" dirty="0" smtClean="0"/>
              <a:t>development</a:t>
            </a:r>
          </a:p>
          <a:p>
            <a:pPr lvl="2"/>
            <a:r>
              <a:rPr lang="en-US" dirty="0" smtClean="0"/>
              <a:t>Points to importance of modeling </a:t>
            </a:r>
            <a:r>
              <a:rPr lang="en-US" dirty="0"/>
              <a:t>and especially co-</a:t>
            </a:r>
            <a:r>
              <a:rPr lang="en-US" dirty="0" smtClean="0"/>
              <a:t>teaching </a:t>
            </a:r>
          </a:p>
          <a:p>
            <a:pPr lvl="2"/>
            <a:r>
              <a:rPr lang="en-US" dirty="0"/>
              <a:t>O</a:t>
            </a:r>
            <a:r>
              <a:rPr lang="en-US" dirty="0" smtClean="0"/>
              <a:t>bservation</a:t>
            </a:r>
            <a:r>
              <a:rPr lang="en-US" dirty="0"/>
              <a:t>/feedback at specific points in teachers’ development </a:t>
            </a:r>
            <a:endParaRPr lang="en-US" dirty="0" smtClean="0"/>
          </a:p>
          <a:p>
            <a:pPr lvl="3"/>
            <a:r>
              <a:rPr lang="en-US" dirty="0" smtClean="0"/>
              <a:t>e.g</a:t>
            </a:r>
            <a:r>
              <a:rPr lang="en-US" dirty="0"/>
              <a:t>., </a:t>
            </a:r>
            <a:r>
              <a:rPr lang="en-US" dirty="0" smtClean="0"/>
              <a:t>Tuning their </a:t>
            </a:r>
            <a:r>
              <a:rPr lang="en-US" dirty="0"/>
              <a:t>enactment specific practices </a:t>
            </a:r>
          </a:p>
        </p:txBody>
      </p:sp>
    </p:spTree>
    <p:extLst>
      <p:ext uri="{BB962C8B-B14F-4D97-AF65-F5344CB8AC3E}">
        <p14:creationId xmlns:p14="http://schemas.microsoft.com/office/powerpoint/2010/main" val="24817344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Needed Research: Delineating Goals for Coaches’ Learning</a:t>
            </a:r>
          </a:p>
        </p:txBody>
      </p:sp>
      <p:sp>
        <p:nvSpPr>
          <p:cNvPr id="3" name="Content Placeholder 2"/>
          <p:cNvSpPr>
            <a:spLocks noGrp="1"/>
          </p:cNvSpPr>
          <p:nvPr>
            <p:ph idx="1"/>
          </p:nvPr>
        </p:nvSpPr>
        <p:spPr>
          <a:xfrm>
            <a:off x="457200" y="1701800"/>
            <a:ext cx="8229600" cy="4525963"/>
          </a:xfrm>
        </p:spPr>
        <p:txBody>
          <a:bodyPr>
            <a:normAutofit/>
          </a:bodyPr>
          <a:lstStyle/>
          <a:p>
            <a:r>
              <a:rPr lang="en-US" dirty="0" smtClean="0"/>
              <a:t>Important to explicate </a:t>
            </a:r>
            <a:r>
              <a:rPr lang="en-US" dirty="0"/>
              <a:t>the forms of </a:t>
            </a:r>
            <a:r>
              <a:rPr lang="en-US" dirty="0" err="1"/>
              <a:t>knowledgeability</a:t>
            </a:r>
            <a:r>
              <a:rPr lang="en-US" dirty="0"/>
              <a:t> </a:t>
            </a:r>
            <a:r>
              <a:rPr lang="en-US" dirty="0" smtClean="0"/>
              <a:t>implicated </a:t>
            </a:r>
            <a:r>
              <a:rPr lang="en-US" dirty="0"/>
              <a:t>in the enactment of </a:t>
            </a:r>
            <a:r>
              <a:rPr lang="en-US" dirty="0" smtClean="0"/>
              <a:t>proposed practices</a:t>
            </a:r>
          </a:p>
          <a:p>
            <a:pPr lvl="1"/>
            <a:r>
              <a:rPr lang="en-US" dirty="0"/>
              <a:t>Researchers do not typically report what they needed to know </a:t>
            </a:r>
          </a:p>
        </p:txBody>
      </p:sp>
    </p:spTree>
    <p:extLst>
      <p:ext uri="{BB962C8B-B14F-4D97-AF65-F5344CB8AC3E}">
        <p14:creationId xmlns:p14="http://schemas.microsoft.com/office/powerpoint/2010/main" val="42689659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Needed Research: </a:t>
            </a:r>
            <a:r>
              <a:rPr lang="en-US" dirty="0" smtClean="0"/>
              <a:t>Specifying Forms </a:t>
            </a:r>
            <a:r>
              <a:rPr lang="en-US" dirty="0"/>
              <a:t>of </a:t>
            </a:r>
            <a:r>
              <a:rPr lang="en-US" dirty="0" err="1" smtClean="0"/>
              <a:t>Knowledgeability</a:t>
            </a:r>
            <a:r>
              <a:rPr lang="en-US" dirty="0" smtClean="0"/>
              <a:t> </a:t>
            </a:r>
            <a:endParaRPr lang="en-US" dirty="0"/>
          </a:p>
        </p:txBody>
      </p:sp>
      <p:sp>
        <p:nvSpPr>
          <p:cNvPr id="3" name="Content Placeholder 2"/>
          <p:cNvSpPr>
            <a:spLocks noGrp="1"/>
          </p:cNvSpPr>
          <p:nvPr>
            <p:ph idx="1"/>
          </p:nvPr>
        </p:nvSpPr>
        <p:spPr/>
        <p:txBody>
          <a:bodyPr>
            <a:normAutofit/>
          </a:bodyPr>
          <a:lstStyle/>
          <a:p>
            <a:pPr marL="342900" lvl="1" indent="-342900">
              <a:buFont typeface="Arial"/>
              <a:buChar char="•"/>
            </a:pPr>
            <a:r>
              <a:rPr lang="en-US" sz="3200" dirty="0" smtClean="0"/>
              <a:t>Mathematical </a:t>
            </a:r>
            <a:r>
              <a:rPr lang="en-US" sz="3200" dirty="0"/>
              <a:t>knowledge for teaching (MKT) </a:t>
            </a:r>
            <a:endParaRPr lang="en-US" sz="3100" dirty="0" smtClean="0"/>
          </a:p>
          <a:p>
            <a:r>
              <a:rPr lang="en-US" sz="3100" dirty="0" smtClean="0"/>
              <a:t>Additional candidate</a:t>
            </a:r>
            <a:r>
              <a:rPr lang="en-US" sz="3100" dirty="0"/>
              <a:t>: an envisioned trajectory for teachers’ learning</a:t>
            </a:r>
          </a:p>
          <a:p>
            <a:pPr lvl="1"/>
            <a:r>
              <a:rPr lang="en-US" sz="2700" dirty="0"/>
              <a:t>Classroom management</a:t>
            </a:r>
          </a:p>
          <a:p>
            <a:pPr lvl="1"/>
            <a:r>
              <a:rPr lang="en-US" sz="2700" dirty="0"/>
              <a:t>Student engagement</a:t>
            </a:r>
          </a:p>
          <a:p>
            <a:pPr lvl="1"/>
            <a:r>
              <a:rPr lang="en-US" sz="2700" dirty="0"/>
              <a:t>Teacher </a:t>
            </a:r>
            <a:r>
              <a:rPr lang="en-US" sz="2700" dirty="0" smtClean="0"/>
              <a:t>questioning</a:t>
            </a:r>
          </a:p>
          <a:p>
            <a:r>
              <a:rPr lang="en-US" sz="3100" dirty="0"/>
              <a:t>Informs decisions about </a:t>
            </a:r>
            <a:r>
              <a:rPr lang="en-US" sz="3100" dirty="0" smtClean="0"/>
              <a:t>which aspects </a:t>
            </a:r>
            <a:r>
              <a:rPr lang="en-US" sz="3100" dirty="0"/>
              <a:t>of practice </a:t>
            </a:r>
            <a:r>
              <a:rPr lang="en-US" sz="3100" dirty="0" smtClean="0"/>
              <a:t>to work on with teachers</a:t>
            </a:r>
            <a:endParaRPr lang="en-US" sz="3100" dirty="0"/>
          </a:p>
        </p:txBody>
      </p:sp>
    </p:spTree>
    <p:extLst>
      <p:ext uri="{BB962C8B-B14F-4D97-AF65-F5344CB8AC3E}">
        <p14:creationId xmlns:p14="http://schemas.microsoft.com/office/powerpoint/2010/main" val="9486752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Needed Research: Designs for Supporting Coaches’ Learning</a:t>
            </a:r>
            <a:endParaRPr lang="en-US" dirty="0"/>
          </a:p>
        </p:txBody>
      </p:sp>
      <p:sp>
        <p:nvSpPr>
          <p:cNvPr id="3" name="Content Placeholder 2"/>
          <p:cNvSpPr>
            <a:spLocks noGrp="1"/>
          </p:cNvSpPr>
          <p:nvPr>
            <p:ph idx="1"/>
          </p:nvPr>
        </p:nvSpPr>
        <p:spPr>
          <a:xfrm>
            <a:off x="457200" y="1755695"/>
            <a:ext cx="8229600" cy="4525963"/>
          </a:xfrm>
        </p:spPr>
        <p:txBody>
          <a:bodyPr/>
          <a:lstStyle/>
          <a:p>
            <a:r>
              <a:rPr lang="en-US" dirty="0"/>
              <a:t>B</a:t>
            </a:r>
            <a:r>
              <a:rPr lang="en-US" dirty="0" smtClean="0"/>
              <a:t>oth settings: </a:t>
            </a:r>
          </a:p>
          <a:p>
            <a:pPr lvl="1"/>
            <a:r>
              <a:rPr lang="en-US" dirty="0"/>
              <a:t>D</a:t>
            </a:r>
            <a:r>
              <a:rPr lang="en-US" dirty="0" smtClean="0"/>
              <a:t>raw </a:t>
            </a:r>
            <a:r>
              <a:rPr lang="en-US" dirty="0"/>
              <a:t>on very limited literature on coach </a:t>
            </a:r>
            <a:r>
              <a:rPr lang="en-US" dirty="0" smtClean="0"/>
              <a:t>PD</a:t>
            </a:r>
          </a:p>
          <a:p>
            <a:pPr lvl="1"/>
            <a:r>
              <a:rPr lang="en-US" dirty="0"/>
              <a:t>E</a:t>
            </a:r>
            <a:r>
              <a:rPr lang="en-US" dirty="0" smtClean="0"/>
              <a:t>xtrapolate from </a:t>
            </a:r>
            <a:r>
              <a:rPr lang="en-US" dirty="0"/>
              <a:t>work on teacher </a:t>
            </a:r>
            <a:r>
              <a:rPr lang="en-US" dirty="0" smtClean="0"/>
              <a:t>learning and teacher PD </a:t>
            </a:r>
          </a:p>
        </p:txBody>
      </p:sp>
    </p:spTree>
    <p:extLst>
      <p:ext uri="{BB962C8B-B14F-4D97-AF65-F5344CB8AC3E}">
        <p14:creationId xmlns:p14="http://schemas.microsoft.com/office/powerpoint/2010/main" val="2725427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Counts as Instructional Quality?</a:t>
            </a:r>
            <a:endParaRPr lang="en-US" dirty="0"/>
          </a:p>
        </p:txBody>
      </p:sp>
      <p:sp>
        <p:nvSpPr>
          <p:cNvPr id="3" name="Content Placeholder 2"/>
          <p:cNvSpPr>
            <a:spLocks noGrp="1"/>
          </p:cNvSpPr>
          <p:nvPr>
            <p:ph idx="1"/>
          </p:nvPr>
        </p:nvSpPr>
        <p:spPr>
          <a:xfrm>
            <a:off x="457200" y="1275100"/>
            <a:ext cx="8229600" cy="4525963"/>
          </a:xfrm>
        </p:spPr>
        <p:txBody>
          <a:bodyPr>
            <a:normAutofit/>
          </a:bodyPr>
          <a:lstStyle/>
          <a:p>
            <a:r>
              <a:rPr lang="en-US" dirty="0" smtClean="0"/>
              <a:t>Has to be justified in terms of students’ learning of mathematics that is worth knowing</a:t>
            </a:r>
          </a:p>
          <a:p>
            <a:pPr lvl="1"/>
            <a:r>
              <a:rPr lang="en-US" dirty="0" smtClean="0"/>
              <a:t>Conceptual understanding as well as procedural fluency</a:t>
            </a:r>
          </a:p>
          <a:p>
            <a:pPr lvl="1"/>
            <a:r>
              <a:rPr lang="en-US" dirty="0"/>
              <a:t>J</a:t>
            </a:r>
            <a:r>
              <a:rPr lang="en-US" dirty="0" smtClean="0"/>
              <a:t>ustifying </a:t>
            </a:r>
            <a:r>
              <a:rPr lang="en-US" dirty="0"/>
              <a:t>solutions, evaluating the reasonableness of solutions, generalizing from solutions, </a:t>
            </a:r>
            <a:r>
              <a:rPr lang="en-US" dirty="0" smtClean="0"/>
              <a:t>making </a:t>
            </a:r>
            <a:r>
              <a:rPr lang="en-US" dirty="0"/>
              <a:t>connections among multiple representations </a:t>
            </a:r>
            <a:r>
              <a:rPr lang="en-US" dirty="0" smtClean="0"/>
              <a:t>of </a:t>
            </a:r>
            <a:r>
              <a:rPr lang="en-US" dirty="0"/>
              <a:t>mathematical </a:t>
            </a:r>
            <a:r>
              <a:rPr lang="en-US" dirty="0" smtClean="0"/>
              <a:t>ideas</a:t>
            </a:r>
          </a:p>
        </p:txBody>
      </p:sp>
    </p:spTree>
    <p:extLst>
      <p:ext uri="{BB962C8B-B14F-4D97-AF65-F5344CB8AC3E}">
        <p14:creationId xmlns:p14="http://schemas.microsoft.com/office/powerpoint/2010/main" val="35656378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Needed Research: </a:t>
            </a:r>
            <a:r>
              <a:rPr lang="en-US" dirty="0" smtClean="0"/>
              <a:t>Test and Revise </a:t>
            </a:r>
            <a:r>
              <a:rPr lang="en-US" dirty="0"/>
              <a:t>Designs for Coaches’ Learning</a:t>
            </a:r>
          </a:p>
        </p:txBody>
      </p:sp>
      <p:sp>
        <p:nvSpPr>
          <p:cNvPr id="3" name="Content Placeholder 2"/>
          <p:cNvSpPr>
            <a:spLocks noGrp="1"/>
          </p:cNvSpPr>
          <p:nvPr>
            <p:ph idx="1"/>
          </p:nvPr>
        </p:nvSpPr>
        <p:spPr/>
        <p:txBody>
          <a:bodyPr>
            <a:normAutofit/>
          </a:bodyPr>
          <a:lstStyle/>
          <a:p>
            <a:pPr lvl="0"/>
            <a:r>
              <a:rPr lang="en-US" dirty="0"/>
              <a:t>D</a:t>
            </a:r>
            <a:r>
              <a:rPr lang="en-US" dirty="0" smtClean="0"/>
              <a:t>esign </a:t>
            </a:r>
            <a:r>
              <a:rPr lang="en-US" dirty="0"/>
              <a:t>experiments </a:t>
            </a:r>
            <a:r>
              <a:rPr lang="en-US" dirty="0" smtClean="0"/>
              <a:t>to:</a:t>
            </a:r>
          </a:p>
          <a:p>
            <a:pPr lvl="1"/>
            <a:r>
              <a:rPr lang="en-US" dirty="0"/>
              <a:t>T</a:t>
            </a:r>
            <a:r>
              <a:rPr lang="en-US" dirty="0" smtClean="0"/>
              <a:t>est </a:t>
            </a:r>
            <a:r>
              <a:rPr lang="en-US" dirty="0"/>
              <a:t>and refine </a:t>
            </a:r>
            <a:r>
              <a:rPr lang="en-US" dirty="0" smtClean="0"/>
              <a:t>conjectures </a:t>
            </a:r>
            <a:r>
              <a:rPr lang="en-US" dirty="0"/>
              <a:t>about </a:t>
            </a:r>
            <a:r>
              <a:rPr lang="en-US" dirty="0" smtClean="0"/>
              <a:t>supports </a:t>
            </a:r>
            <a:r>
              <a:rPr lang="en-US" dirty="0"/>
              <a:t>for </a:t>
            </a:r>
            <a:r>
              <a:rPr lang="en-US" dirty="0" smtClean="0"/>
              <a:t>coaches’ development </a:t>
            </a:r>
            <a:r>
              <a:rPr lang="en-US" dirty="0"/>
              <a:t>of </a:t>
            </a:r>
            <a:r>
              <a:rPr lang="en-US" dirty="0" smtClean="0"/>
              <a:t>target practices</a:t>
            </a:r>
          </a:p>
          <a:p>
            <a:pPr lvl="1"/>
            <a:r>
              <a:rPr lang="en-US" dirty="0"/>
              <a:t>A</a:t>
            </a:r>
            <a:r>
              <a:rPr lang="en-US" dirty="0" smtClean="0"/>
              <a:t>ssess in terms of improvements in:</a:t>
            </a:r>
          </a:p>
          <a:p>
            <a:pPr lvl="2"/>
            <a:r>
              <a:rPr lang="en-US" dirty="0" smtClean="0"/>
              <a:t>Coaches’ practices</a:t>
            </a:r>
          </a:p>
          <a:p>
            <a:pPr lvl="2"/>
            <a:r>
              <a:rPr lang="en-US" dirty="0"/>
              <a:t>Q</a:t>
            </a:r>
            <a:r>
              <a:rPr lang="en-US" dirty="0" smtClean="0"/>
              <a:t>uality </a:t>
            </a:r>
            <a:r>
              <a:rPr lang="en-US" dirty="0"/>
              <a:t>of </a:t>
            </a:r>
            <a:r>
              <a:rPr lang="en-US" dirty="0" smtClean="0"/>
              <a:t>teachers’ classroom </a:t>
            </a:r>
            <a:r>
              <a:rPr lang="en-US" dirty="0"/>
              <a:t>instruction </a:t>
            </a:r>
            <a:endParaRPr lang="en-US" dirty="0" smtClean="0"/>
          </a:p>
          <a:p>
            <a:pPr lvl="2"/>
            <a:r>
              <a:rPr lang="en-US" dirty="0"/>
              <a:t>S</a:t>
            </a:r>
            <a:r>
              <a:rPr lang="en-US" dirty="0" smtClean="0"/>
              <a:t>tudent </a:t>
            </a:r>
            <a:r>
              <a:rPr lang="en-US" dirty="0"/>
              <a:t>learning </a:t>
            </a:r>
          </a:p>
          <a:p>
            <a:endParaRPr lang="en-US" dirty="0"/>
          </a:p>
        </p:txBody>
      </p:sp>
    </p:spTree>
    <p:extLst>
      <p:ext uri="{BB962C8B-B14F-4D97-AF65-F5344CB8AC3E}">
        <p14:creationId xmlns:p14="http://schemas.microsoft.com/office/powerpoint/2010/main" val="39741920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2101"/>
            <a:ext cx="8229600" cy="1143000"/>
          </a:xfrm>
        </p:spPr>
        <p:txBody>
          <a:bodyPr>
            <a:normAutofit/>
          </a:bodyPr>
          <a:lstStyle/>
          <a:p>
            <a:r>
              <a:rPr lang="en-US" dirty="0"/>
              <a:t>Coach PD: A Sacrificial Offering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27460567"/>
              </p:ext>
            </p:extLst>
          </p:nvPr>
        </p:nvGraphicFramePr>
        <p:xfrm>
          <a:off x="457200" y="1276251"/>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ontent Placeholder 6"/>
          <p:cNvSpPr txBox="1">
            <a:spLocks/>
          </p:cNvSpPr>
          <p:nvPr/>
        </p:nvSpPr>
        <p:spPr>
          <a:xfrm>
            <a:off x="5516999" y="1926810"/>
            <a:ext cx="2554098" cy="1090670"/>
          </a:xfrm>
          <a:custGeom>
            <a:avLst/>
            <a:gdLst>
              <a:gd name="connsiteX0" fmla="*/ 0 w 2099592"/>
              <a:gd name="connsiteY0" fmla="*/ 202170 h 1212997"/>
              <a:gd name="connsiteX1" fmla="*/ 202170 w 2099592"/>
              <a:gd name="connsiteY1" fmla="*/ 0 h 1212997"/>
              <a:gd name="connsiteX2" fmla="*/ 1897422 w 2099592"/>
              <a:gd name="connsiteY2" fmla="*/ 0 h 1212997"/>
              <a:gd name="connsiteX3" fmla="*/ 2099592 w 2099592"/>
              <a:gd name="connsiteY3" fmla="*/ 202170 h 1212997"/>
              <a:gd name="connsiteX4" fmla="*/ 2099592 w 2099592"/>
              <a:gd name="connsiteY4" fmla="*/ 1010827 h 1212997"/>
              <a:gd name="connsiteX5" fmla="*/ 1897422 w 2099592"/>
              <a:gd name="connsiteY5" fmla="*/ 1212997 h 1212997"/>
              <a:gd name="connsiteX6" fmla="*/ 202170 w 2099592"/>
              <a:gd name="connsiteY6" fmla="*/ 1212997 h 1212997"/>
              <a:gd name="connsiteX7" fmla="*/ 0 w 2099592"/>
              <a:gd name="connsiteY7" fmla="*/ 1010827 h 1212997"/>
              <a:gd name="connsiteX8" fmla="*/ 0 w 2099592"/>
              <a:gd name="connsiteY8" fmla="*/ 202170 h 1212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9592" h="1212997">
                <a:moveTo>
                  <a:pt x="0" y="202170"/>
                </a:moveTo>
                <a:cubicBezTo>
                  <a:pt x="0" y="90515"/>
                  <a:pt x="90515" y="0"/>
                  <a:pt x="202170" y="0"/>
                </a:cubicBezTo>
                <a:lnTo>
                  <a:pt x="1897422" y="0"/>
                </a:lnTo>
                <a:cubicBezTo>
                  <a:pt x="2009077" y="0"/>
                  <a:pt x="2099592" y="90515"/>
                  <a:pt x="2099592" y="202170"/>
                </a:cubicBezTo>
                <a:lnTo>
                  <a:pt x="2099592" y="1010827"/>
                </a:lnTo>
                <a:cubicBezTo>
                  <a:pt x="2099592" y="1122482"/>
                  <a:pt x="2009077" y="1212997"/>
                  <a:pt x="1897422" y="1212997"/>
                </a:cubicBezTo>
                <a:lnTo>
                  <a:pt x="202170" y="1212997"/>
                </a:lnTo>
                <a:cubicBezTo>
                  <a:pt x="90515" y="1212997"/>
                  <a:pt x="0" y="1122482"/>
                  <a:pt x="0" y="1010827"/>
                </a:cubicBezTo>
                <a:lnTo>
                  <a:pt x="0" y="202170"/>
                </a:lnTo>
                <a:close/>
              </a:path>
            </a:pathLst>
          </a:custGeom>
          <a:solidFill>
            <a:schemeClr val="accent3">
              <a:lumMod val="75000"/>
            </a:schemeClr>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04934" tIns="104934" rIns="104934" bIns="104934" numCol="1" spcCol="1270" rtlCol="0" anchor="ctr" anchorCtr="0">
            <a:noAutofit/>
          </a:bodyPr>
          <a:lstStyle>
            <a:lvl1pPr marL="342900" indent="-342900" algn="l" defTabSz="457200" rtl="0" eaLnBrk="1" latinLnBrk="0" hangingPunct="1">
              <a:spcBef>
                <a:spcPct val="20000"/>
              </a:spcBef>
              <a:buFont typeface="Arial"/>
              <a:buChar char="•"/>
              <a:defRPr sz="3200" kern="1200">
                <a:solidFill>
                  <a:schemeClr val="lt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lt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lt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lt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lt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lt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lt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lt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lt1"/>
                </a:solidFill>
                <a:latin typeface="+mn-lt"/>
                <a:ea typeface="+mn-ea"/>
                <a:cs typeface="+mn-cs"/>
              </a:defRPr>
            </a:lvl9pPr>
          </a:lstStyle>
          <a:p>
            <a:pPr marL="0" indent="0" algn="ctr" defTabSz="533400">
              <a:lnSpc>
                <a:spcPct val="90000"/>
              </a:lnSpc>
              <a:spcBef>
                <a:spcPct val="0"/>
              </a:spcBef>
              <a:spcAft>
                <a:spcPct val="35000"/>
              </a:spcAft>
              <a:buFont typeface="Arial"/>
              <a:buNone/>
            </a:pPr>
            <a:r>
              <a:rPr lang="en-US" sz="2400" dirty="0" smtClean="0"/>
              <a:t>Coach PD Session</a:t>
            </a:r>
            <a:endParaRPr lang="en-US" sz="2400" b="1" dirty="0"/>
          </a:p>
        </p:txBody>
      </p:sp>
      <p:sp>
        <p:nvSpPr>
          <p:cNvPr id="6" name="Freeform 5"/>
          <p:cNvSpPr/>
          <p:nvPr/>
        </p:nvSpPr>
        <p:spPr>
          <a:xfrm>
            <a:off x="5516999" y="4711995"/>
            <a:ext cx="2758947" cy="1085806"/>
          </a:xfrm>
          <a:custGeom>
            <a:avLst/>
            <a:gdLst>
              <a:gd name="connsiteX0" fmla="*/ 0 w 2099592"/>
              <a:gd name="connsiteY0" fmla="*/ 202170 h 1212997"/>
              <a:gd name="connsiteX1" fmla="*/ 202170 w 2099592"/>
              <a:gd name="connsiteY1" fmla="*/ 0 h 1212997"/>
              <a:gd name="connsiteX2" fmla="*/ 1897422 w 2099592"/>
              <a:gd name="connsiteY2" fmla="*/ 0 h 1212997"/>
              <a:gd name="connsiteX3" fmla="*/ 2099592 w 2099592"/>
              <a:gd name="connsiteY3" fmla="*/ 202170 h 1212997"/>
              <a:gd name="connsiteX4" fmla="*/ 2099592 w 2099592"/>
              <a:gd name="connsiteY4" fmla="*/ 1010827 h 1212997"/>
              <a:gd name="connsiteX5" fmla="*/ 1897422 w 2099592"/>
              <a:gd name="connsiteY5" fmla="*/ 1212997 h 1212997"/>
              <a:gd name="connsiteX6" fmla="*/ 202170 w 2099592"/>
              <a:gd name="connsiteY6" fmla="*/ 1212997 h 1212997"/>
              <a:gd name="connsiteX7" fmla="*/ 0 w 2099592"/>
              <a:gd name="connsiteY7" fmla="*/ 1010827 h 1212997"/>
              <a:gd name="connsiteX8" fmla="*/ 0 w 2099592"/>
              <a:gd name="connsiteY8" fmla="*/ 202170 h 1212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9592" h="1212997">
                <a:moveTo>
                  <a:pt x="0" y="202170"/>
                </a:moveTo>
                <a:cubicBezTo>
                  <a:pt x="0" y="90515"/>
                  <a:pt x="90515" y="0"/>
                  <a:pt x="202170" y="0"/>
                </a:cubicBezTo>
                <a:lnTo>
                  <a:pt x="1897422" y="0"/>
                </a:lnTo>
                <a:cubicBezTo>
                  <a:pt x="2009077" y="0"/>
                  <a:pt x="2099592" y="90515"/>
                  <a:pt x="2099592" y="202170"/>
                </a:cubicBezTo>
                <a:lnTo>
                  <a:pt x="2099592" y="1010827"/>
                </a:lnTo>
                <a:cubicBezTo>
                  <a:pt x="2099592" y="1122482"/>
                  <a:pt x="2009077" y="1212997"/>
                  <a:pt x="1897422" y="1212997"/>
                </a:cubicBezTo>
                <a:lnTo>
                  <a:pt x="202170" y="1212997"/>
                </a:lnTo>
                <a:cubicBezTo>
                  <a:pt x="90515" y="1212997"/>
                  <a:pt x="0" y="1122482"/>
                  <a:pt x="0" y="1010827"/>
                </a:cubicBezTo>
                <a:lnTo>
                  <a:pt x="0" y="202170"/>
                </a:lnTo>
                <a:close/>
              </a:path>
            </a:pathLst>
          </a:custGeom>
          <a:solidFill>
            <a:schemeClr val="accent5"/>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04934" tIns="104934" rIns="104934" bIns="104934" numCol="1" spcCol="1270" anchor="ctr" anchorCtr="0">
            <a:noAutofit/>
          </a:bodyPr>
          <a:lstStyle/>
          <a:p>
            <a:pPr lvl="0" algn="ctr" defTabSz="533400">
              <a:lnSpc>
                <a:spcPct val="90000"/>
              </a:lnSpc>
              <a:spcBef>
                <a:spcPct val="0"/>
              </a:spcBef>
              <a:spcAft>
                <a:spcPct val="35000"/>
              </a:spcAft>
            </a:pPr>
            <a:r>
              <a:rPr lang="en-US" sz="2400" kern="1200" dirty="0" smtClean="0"/>
              <a:t>Coaches lead PD with pilot group</a:t>
            </a:r>
            <a:endParaRPr lang="en-US" sz="2400" b="1" kern="1200" dirty="0"/>
          </a:p>
        </p:txBody>
      </p:sp>
      <p:sp>
        <p:nvSpPr>
          <p:cNvPr id="7" name="Freeform 6"/>
          <p:cNvSpPr/>
          <p:nvPr/>
        </p:nvSpPr>
        <p:spPr>
          <a:xfrm>
            <a:off x="1171293" y="1926810"/>
            <a:ext cx="2597949" cy="1079907"/>
          </a:xfrm>
          <a:custGeom>
            <a:avLst/>
            <a:gdLst>
              <a:gd name="connsiteX0" fmla="*/ 0 w 2099592"/>
              <a:gd name="connsiteY0" fmla="*/ 202170 h 1212997"/>
              <a:gd name="connsiteX1" fmla="*/ 202170 w 2099592"/>
              <a:gd name="connsiteY1" fmla="*/ 0 h 1212997"/>
              <a:gd name="connsiteX2" fmla="*/ 1897422 w 2099592"/>
              <a:gd name="connsiteY2" fmla="*/ 0 h 1212997"/>
              <a:gd name="connsiteX3" fmla="*/ 2099592 w 2099592"/>
              <a:gd name="connsiteY3" fmla="*/ 202170 h 1212997"/>
              <a:gd name="connsiteX4" fmla="*/ 2099592 w 2099592"/>
              <a:gd name="connsiteY4" fmla="*/ 1010827 h 1212997"/>
              <a:gd name="connsiteX5" fmla="*/ 1897422 w 2099592"/>
              <a:gd name="connsiteY5" fmla="*/ 1212997 h 1212997"/>
              <a:gd name="connsiteX6" fmla="*/ 202170 w 2099592"/>
              <a:gd name="connsiteY6" fmla="*/ 1212997 h 1212997"/>
              <a:gd name="connsiteX7" fmla="*/ 0 w 2099592"/>
              <a:gd name="connsiteY7" fmla="*/ 1010827 h 1212997"/>
              <a:gd name="connsiteX8" fmla="*/ 0 w 2099592"/>
              <a:gd name="connsiteY8" fmla="*/ 202170 h 1212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9592" h="1212997">
                <a:moveTo>
                  <a:pt x="0" y="202170"/>
                </a:moveTo>
                <a:cubicBezTo>
                  <a:pt x="0" y="90515"/>
                  <a:pt x="90515" y="0"/>
                  <a:pt x="202170" y="0"/>
                </a:cubicBezTo>
                <a:lnTo>
                  <a:pt x="1897422" y="0"/>
                </a:lnTo>
                <a:cubicBezTo>
                  <a:pt x="2009077" y="0"/>
                  <a:pt x="2099592" y="90515"/>
                  <a:pt x="2099592" y="202170"/>
                </a:cubicBezTo>
                <a:lnTo>
                  <a:pt x="2099592" y="1010827"/>
                </a:lnTo>
                <a:cubicBezTo>
                  <a:pt x="2099592" y="1122482"/>
                  <a:pt x="2009077" y="1212997"/>
                  <a:pt x="1897422" y="1212997"/>
                </a:cubicBezTo>
                <a:lnTo>
                  <a:pt x="202170" y="1212997"/>
                </a:lnTo>
                <a:cubicBezTo>
                  <a:pt x="90515" y="1212997"/>
                  <a:pt x="0" y="1122482"/>
                  <a:pt x="0" y="1010827"/>
                </a:cubicBezTo>
                <a:lnTo>
                  <a:pt x="0" y="202170"/>
                </a:lnTo>
                <a:close/>
              </a:path>
            </a:pathLst>
          </a:custGeom>
          <a:solidFill>
            <a:schemeClr val="tx2">
              <a:lumMod val="75000"/>
            </a:schemeClr>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04934" tIns="104934" rIns="104934" bIns="104934" numCol="1" spcCol="1270" anchor="ctr" anchorCtr="0">
            <a:noAutofit/>
          </a:bodyPr>
          <a:lstStyle/>
          <a:p>
            <a:pPr lvl="0" algn="ctr" defTabSz="533400">
              <a:lnSpc>
                <a:spcPct val="90000"/>
              </a:lnSpc>
              <a:spcBef>
                <a:spcPct val="0"/>
              </a:spcBef>
              <a:spcAft>
                <a:spcPct val="35000"/>
              </a:spcAft>
            </a:pPr>
            <a:r>
              <a:rPr lang="en-US" dirty="0"/>
              <a:t>MIST &amp; District Math Leaders collaboratively plan for </a:t>
            </a:r>
            <a:r>
              <a:rPr lang="en-US" dirty="0" smtClean="0"/>
              <a:t>upcoming session</a:t>
            </a:r>
            <a:endParaRPr lang="en-US" dirty="0"/>
          </a:p>
        </p:txBody>
      </p:sp>
      <p:sp>
        <p:nvSpPr>
          <p:cNvPr id="8" name="Freeform 7"/>
          <p:cNvSpPr/>
          <p:nvPr/>
        </p:nvSpPr>
        <p:spPr>
          <a:xfrm>
            <a:off x="1010295" y="4691509"/>
            <a:ext cx="2758947" cy="1085806"/>
          </a:xfrm>
          <a:custGeom>
            <a:avLst/>
            <a:gdLst>
              <a:gd name="connsiteX0" fmla="*/ 0 w 2099592"/>
              <a:gd name="connsiteY0" fmla="*/ 202170 h 1212997"/>
              <a:gd name="connsiteX1" fmla="*/ 202170 w 2099592"/>
              <a:gd name="connsiteY1" fmla="*/ 0 h 1212997"/>
              <a:gd name="connsiteX2" fmla="*/ 1897422 w 2099592"/>
              <a:gd name="connsiteY2" fmla="*/ 0 h 1212997"/>
              <a:gd name="connsiteX3" fmla="*/ 2099592 w 2099592"/>
              <a:gd name="connsiteY3" fmla="*/ 202170 h 1212997"/>
              <a:gd name="connsiteX4" fmla="*/ 2099592 w 2099592"/>
              <a:gd name="connsiteY4" fmla="*/ 1010827 h 1212997"/>
              <a:gd name="connsiteX5" fmla="*/ 1897422 w 2099592"/>
              <a:gd name="connsiteY5" fmla="*/ 1212997 h 1212997"/>
              <a:gd name="connsiteX6" fmla="*/ 202170 w 2099592"/>
              <a:gd name="connsiteY6" fmla="*/ 1212997 h 1212997"/>
              <a:gd name="connsiteX7" fmla="*/ 0 w 2099592"/>
              <a:gd name="connsiteY7" fmla="*/ 1010827 h 1212997"/>
              <a:gd name="connsiteX8" fmla="*/ 0 w 2099592"/>
              <a:gd name="connsiteY8" fmla="*/ 202170 h 1212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9592" h="1212997">
                <a:moveTo>
                  <a:pt x="0" y="202170"/>
                </a:moveTo>
                <a:cubicBezTo>
                  <a:pt x="0" y="90515"/>
                  <a:pt x="90515" y="0"/>
                  <a:pt x="202170" y="0"/>
                </a:cubicBezTo>
                <a:lnTo>
                  <a:pt x="1897422" y="0"/>
                </a:lnTo>
                <a:cubicBezTo>
                  <a:pt x="2009077" y="0"/>
                  <a:pt x="2099592" y="90515"/>
                  <a:pt x="2099592" y="202170"/>
                </a:cubicBezTo>
                <a:lnTo>
                  <a:pt x="2099592" y="1010827"/>
                </a:lnTo>
                <a:cubicBezTo>
                  <a:pt x="2099592" y="1122482"/>
                  <a:pt x="2009077" y="1212997"/>
                  <a:pt x="1897422" y="1212997"/>
                </a:cubicBezTo>
                <a:lnTo>
                  <a:pt x="202170" y="1212997"/>
                </a:lnTo>
                <a:cubicBezTo>
                  <a:pt x="90515" y="1212997"/>
                  <a:pt x="0" y="1122482"/>
                  <a:pt x="0" y="1010827"/>
                </a:cubicBezTo>
                <a:lnTo>
                  <a:pt x="0" y="202170"/>
                </a:lnTo>
                <a:close/>
              </a:path>
            </a:pathLst>
          </a:custGeom>
          <a:solidFill>
            <a:schemeClr val="accent4"/>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04934" tIns="104934" rIns="104934" bIns="104934" numCol="1" spcCol="1270" anchor="ctr" anchorCtr="0">
            <a:noAutofit/>
          </a:bodyPr>
          <a:lstStyle/>
          <a:p>
            <a:pPr lvl="0" algn="ctr" defTabSz="533400">
              <a:lnSpc>
                <a:spcPct val="90000"/>
              </a:lnSpc>
              <a:spcBef>
                <a:spcPct val="0"/>
              </a:spcBef>
              <a:spcAft>
                <a:spcPct val="35000"/>
              </a:spcAft>
            </a:pPr>
            <a:r>
              <a:rPr lang="en-US" kern="1200" dirty="0" smtClean="0"/>
              <a:t>MIST views video-recording of pilot PD in light of goals for coaches’ learning</a:t>
            </a:r>
            <a:endParaRPr lang="en-US" b="1" kern="1200" dirty="0"/>
          </a:p>
        </p:txBody>
      </p:sp>
      <p:sp>
        <p:nvSpPr>
          <p:cNvPr id="3" name="Oval 2"/>
          <p:cNvSpPr/>
          <p:nvPr/>
        </p:nvSpPr>
        <p:spPr>
          <a:xfrm>
            <a:off x="873529" y="1522048"/>
            <a:ext cx="3131859" cy="1856154"/>
          </a:xfrm>
          <a:prstGeom prst="ellipse">
            <a:avLst/>
          </a:prstGeom>
          <a:noFill/>
          <a:ln w="3810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5144087" y="1522048"/>
            <a:ext cx="3131859" cy="1856154"/>
          </a:xfrm>
          <a:prstGeom prst="ellipse">
            <a:avLst/>
          </a:prstGeom>
          <a:noFill/>
          <a:ln w="3810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5343929" y="4303226"/>
            <a:ext cx="3131859" cy="1856154"/>
          </a:xfrm>
          <a:prstGeom prst="ellipse">
            <a:avLst/>
          </a:prstGeom>
          <a:noFill/>
          <a:ln w="3810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873529" y="4270009"/>
            <a:ext cx="3131859" cy="1856154"/>
          </a:xfrm>
          <a:prstGeom prst="ellipse">
            <a:avLst/>
          </a:prstGeom>
          <a:noFill/>
          <a:ln w="3810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350621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P spid="10" grpId="0" animBg="1"/>
      <p:bldP spid="11"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Instructional Leadership</a:t>
            </a:r>
            <a:endParaRPr lang="en-US" dirty="0"/>
          </a:p>
        </p:txBody>
      </p:sp>
      <p:sp>
        <p:nvSpPr>
          <p:cNvPr id="3" name="Content Placeholder 2"/>
          <p:cNvSpPr>
            <a:spLocks noGrp="1"/>
          </p:cNvSpPr>
          <p:nvPr>
            <p:ph idx="1"/>
          </p:nvPr>
        </p:nvSpPr>
        <p:spPr>
          <a:xfrm>
            <a:off x="560869" y="1417638"/>
            <a:ext cx="8229600" cy="4525963"/>
          </a:xfrm>
        </p:spPr>
        <p:txBody>
          <a:bodyPr>
            <a:normAutofit/>
          </a:bodyPr>
          <a:lstStyle/>
          <a:p>
            <a:r>
              <a:rPr lang="en-US" dirty="0" smtClean="0"/>
              <a:t>Standards</a:t>
            </a:r>
            <a:r>
              <a:rPr lang="en-US" dirty="0"/>
              <a:t>-based </a:t>
            </a:r>
            <a:r>
              <a:rPr lang="en-US" dirty="0" smtClean="0"/>
              <a:t>reform: </a:t>
            </a:r>
            <a:r>
              <a:rPr lang="en-US" sz="3200" dirty="0" smtClean="0"/>
              <a:t>Principals and assistant principals increasingly </a:t>
            </a:r>
            <a:r>
              <a:rPr lang="en-US" sz="3200" dirty="0"/>
              <a:t>expected to act as instructional leaders in specific content areas</a:t>
            </a:r>
            <a:endParaRPr lang="en-US" sz="3200" dirty="0" smtClean="0"/>
          </a:p>
          <a:p>
            <a:pPr lvl="1"/>
            <a:r>
              <a:rPr lang="en-US" dirty="0" smtClean="0"/>
              <a:t>Manage instruction rather than manage around instruction</a:t>
            </a:r>
          </a:p>
        </p:txBody>
      </p:sp>
    </p:spTree>
    <p:extLst>
      <p:ext uri="{BB962C8B-B14F-4D97-AF65-F5344CB8AC3E}">
        <p14:creationId xmlns:p14="http://schemas.microsoft.com/office/powerpoint/2010/main" val="19680918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Current </a:t>
            </a:r>
            <a:r>
              <a:rPr lang="en-US" dirty="0" smtClean="0"/>
              <a:t>Research School Instructional Leadership</a:t>
            </a:r>
            <a:endParaRPr lang="en-US" dirty="0"/>
          </a:p>
        </p:txBody>
      </p:sp>
      <p:sp>
        <p:nvSpPr>
          <p:cNvPr id="3" name="Content Placeholder 2"/>
          <p:cNvSpPr>
            <a:spLocks noGrp="1"/>
          </p:cNvSpPr>
          <p:nvPr>
            <p:ph idx="1"/>
          </p:nvPr>
        </p:nvSpPr>
        <p:spPr>
          <a:xfrm>
            <a:off x="457200" y="1559757"/>
            <a:ext cx="8229600" cy="4525963"/>
          </a:xfrm>
        </p:spPr>
        <p:txBody>
          <a:bodyPr>
            <a:normAutofit/>
          </a:bodyPr>
          <a:lstStyle/>
          <a:p>
            <a:r>
              <a:rPr lang="en-US" sz="3100" dirty="0" smtClean="0"/>
              <a:t>No </a:t>
            </a:r>
            <a:r>
              <a:rPr lang="en-US" sz="3100" dirty="0"/>
              <a:t>consensus</a:t>
            </a:r>
            <a:r>
              <a:rPr lang="en-US" sz="3100" dirty="0" smtClean="0"/>
              <a:t> on </a:t>
            </a:r>
            <a:r>
              <a:rPr lang="en-US" sz="3100" dirty="0"/>
              <a:t>what</a:t>
            </a:r>
            <a:r>
              <a:rPr lang="en-US" sz="3100" dirty="0" smtClean="0"/>
              <a:t> school leaders need </a:t>
            </a:r>
            <a:r>
              <a:rPr lang="en-US" sz="3100" dirty="0"/>
              <a:t>to know and</a:t>
            </a:r>
            <a:r>
              <a:rPr lang="en-US" sz="3100" dirty="0" smtClean="0"/>
              <a:t> be able to do </a:t>
            </a:r>
            <a:r>
              <a:rPr lang="en-US" sz="3100" dirty="0"/>
              <a:t>in order to be effective instructional leaders in </a:t>
            </a:r>
            <a:r>
              <a:rPr lang="en-US" sz="3100" dirty="0" smtClean="0"/>
              <a:t>mathematics</a:t>
            </a:r>
          </a:p>
          <a:p>
            <a:pPr lvl="1"/>
            <a:r>
              <a:rPr lang="en-US" sz="2700" dirty="0"/>
              <a:t>General content-</a:t>
            </a:r>
            <a:r>
              <a:rPr lang="en-US" sz="2700" dirty="0" smtClean="0"/>
              <a:t>independent characteristics of high-quality instruction</a:t>
            </a:r>
          </a:p>
          <a:p>
            <a:pPr lvl="2"/>
            <a:r>
              <a:rPr lang="en-US" sz="2300" dirty="0" smtClean="0"/>
              <a:t>Observe instruction and provide feedback</a:t>
            </a:r>
          </a:p>
          <a:p>
            <a:pPr lvl="1"/>
            <a:r>
              <a:rPr lang="en-US" sz="2700" dirty="0" smtClean="0"/>
              <a:t>MKT, student mathematical learning, high-quality mathematics instruction, teacher learning</a:t>
            </a:r>
          </a:p>
          <a:p>
            <a:pPr lvl="2"/>
            <a:r>
              <a:rPr lang="en-US" sz="2300" dirty="0" smtClean="0"/>
              <a:t>Coach mathematics teachers</a:t>
            </a:r>
          </a:p>
        </p:txBody>
      </p:sp>
    </p:spTree>
    <p:extLst>
      <p:ext uri="{BB962C8B-B14F-4D97-AF65-F5344CB8AC3E}">
        <p14:creationId xmlns:p14="http://schemas.microsoft.com/office/powerpoint/2010/main" val="577261265"/>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a:t>
            </a:r>
            <a:endParaRPr lang="en-US" dirty="0"/>
          </a:p>
        </p:txBody>
      </p:sp>
      <p:sp>
        <p:nvSpPr>
          <p:cNvPr id="3" name="Content Placeholder 2"/>
          <p:cNvSpPr>
            <a:spLocks noGrp="1"/>
          </p:cNvSpPr>
          <p:nvPr>
            <p:ph idx="1"/>
          </p:nvPr>
        </p:nvSpPr>
        <p:spPr>
          <a:xfrm>
            <a:off x="457200" y="1304498"/>
            <a:ext cx="8229600" cy="4525963"/>
          </a:xfrm>
        </p:spPr>
        <p:txBody>
          <a:bodyPr/>
          <a:lstStyle/>
          <a:p>
            <a:r>
              <a:rPr lang="en-US" dirty="0" smtClean="0"/>
              <a:t>Interviews – vision of high-quality mathematics instruction (VHQMI)</a:t>
            </a:r>
          </a:p>
          <a:p>
            <a:pPr lvl="1"/>
            <a:r>
              <a:rPr lang="en-US" dirty="0" smtClean="0"/>
              <a:t>Form rather than function views</a:t>
            </a:r>
          </a:p>
          <a:p>
            <a:pPr lvl="1"/>
            <a:r>
              <a:rPr lang="en-US" dirty="0" smtClean="0"/>
              <a:t>Consistent with teachers’ accounts of the feedback they receive from school leaders</a:t>
            </a:r>
          </a:p>
          <a:p>
            <a:r>
              <a:rPr lang="en-US" dirty="0" smtClean="0"/>
              <a:t>Extensive professional development</a:t>
            </a:r>
          </a:p>
          <a:p>
            <a:pPr lvl="1"/>
            <a:r>
              <a:rPr lang="en-US" dirty="0" smtClean="0"/>
              <a:t>Focused on general, content-independent characteristics of high-quality instruction</a:t>
            </a:r>
          </a:p>
        </p:txBody>
      </p:sp>
    </p:spTree>
    <p:extLst>
      <p:ext uri="{BB962C8B-B14F-4D97-AF65-F5344CB8AC3E}">
        <p14:creationId xmlns:p14="http://schemas.microsoft.com/office/powerpoint/2010/main" val="1108726067"/>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Initial Findings</a:t>
            </a:r>
          </a:p>
        </p:txBody>
      </p:sp>
      <p:sp>
        <p:nvSpPr>
          <p:cNvPr id="3" name="Content Placeholder 2"/>
          <p:cNvSpPr>
            <a:spLocks noGrp="1"/>
          </p:cNvSpPr>
          <p:nvPr>
            <p:ph idx="1"/>
          </p:nvPr>
        </p:nvSpPr>
        <p:spPr>
          <a:xfrm>
            <a:off x="457200" y="1313974"/>
            <a:ext cx="8229600" cy="4525963"/>
          </a:xfrm>
        </p:spPr>
        <p:txBody>
          <a:bodyPr>
            <a:normAutofit/>
          </a:bodyPr>
          <a:lstStyle/>
          <a:p>
            <a:r>
              <a:rPr lang="en-US" dirty="0" smtClean="0"/>
              <a:t>General characteristics of high-quality inquiry-oriented instruction</a:t>
            </a:r>
          </a:p>
          <a:p>
            <a:pPr lvl="1"/>
            <a:r>
              <a:rPr lang="en-US" dirty="0" smtClean="0"/>
              <a:t>Too </a:t>
            </a:r>
            <a:r>
              <a:rPr lang="en-US" dirty="0"/>
              <a:t>abstract</a:t>
            </a:r>
            <a:r>
              <a:rPr lang="en-US" dirty="0" smtClean="0"/>
              <a:t> – not </a:t>
            </a:r>
            <a:r>
              <a:rPr lang="en-US" dirty="0"/>
              <a:t>able to connect </a:t>
            </a:r>
            <a:r>
              <a:rPr lang="en-US" dirty="0" smtClean="0"/>
              <a:t>to </a:t>
            </a:r>
            <a:r>
              <a:rPr lang="en-US" dirty="0"/>
              <a:t>concrete instructional practices</a:t>
            </a:r>
            <a:r>
              <a:rPr lang="en-US" dirty="0" smtClean="0"/>
              <a:t> </a:t>
            </a:r>
          </a:p>
          <a:p>
            <a:r>
              <a:rPr lang="en-US" dirty="0" smtClean="0"/>
              <a:t>MKT, student mathematical learning, high-quality mathematics instruction, teacher learning</a:t>
            </a:r>
          </a:p>
          <a:p>
            <a:pPr lvl="1"/>
            <a:r>
              <a:rPr lang="en-US" dirty="0" smtClean="0"/>
              <a:t>Beyond </a:t>
            </a:r>
            <a:r>
              <a:rPr lang="en-US" dirty="0"/>
              <a:t>the capacity of most districts</a:t>
            </a:r>
            <a:r>
              <a:rPr lang="en-US" dirty="0" smtClean="0"/>
              <a:t> </a:t>
            </a:r>
            <a:endParaRPr lang="en-US" dirty="0"/>
          </a:p>
        </p:txBody>
      </p:sp>
    </p:spTree>
    <p:extLst>
      <p:ext uri="{BB962C8B-B14F-4D97-AF65-F5344CB8AC3E}">
        <p14:creationId xmlns:p14="http://schemas.microsoft.com/office/powerpoint/2010/main" val="242500773"/>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Needed Research: Delineating Goals for School Leaders’ Learning</a:t>
            </a:r>
            <a:endParaRPr lang="en-US" dirty="0"/>
          </a:p>
        </p:txBody>
      </p:sp>
      <p:sp>
        <p:nvSpPr>
          <p:cNvPr id="3" name="Content Placeholder 2"/>
          <p:cNvSpPr>
            <a:spLocks noGrp="1"/>
          </p:cNvSpPr>
          <p:nvPr>
            <p:ph idx="1"/>
          </p:nvPr>
        </p:nvSpPr>
        <p:spPr/>
        <p:txBody>
          <a:bodyPr>
            <a:normAutofit/>
          </a:bodyPr>
          <a:lstStyle/>
          <a:p>
            <a:r>
              <a:rPr lang="en-US" dirty="0"/>
              <a:t>D</a:t>
            </a:r>
            <a:r>
              <a:rPr lang="en-US" dirty="0" smtClean="0"/>
              <a:t>evelop </a:t>
            </a:r>
            <a:r>
              <a:rPr lang="en-US" i="1" dirty="0"/>
              <a:t>testable</a:t>
            </a:r>
            <a:r>
              <a:rPr lang="en-US" dirty="0"/>
              <a:t> conjectures about potentially productive </a:t>
            </a:r>
            <a:r>
              <a:rPr lang="en-US" dirty="0" smtClean="0"/>
              <a:t>school leadership practices</a:t>
            </a:r>
          </a:p>
          <a:p>
            <a:r>
              <a:rPr lang="en-US" dirty="0"/>
              <a:t>J</a:t>
            </a:r>
            <a:r>
              <a:rPr lang="en-US" dirty="0" smtClean="0"/>
              <a:t>ustify </a:t>
            </a:r>
            <a:r>
              <a:rPr lang="en-US" dirty="0"/>
              <a:t>in terms </a:t>
            </a:r>
            <a:r>
              <a:rPr lang="en-US" dirty="0" smtClean="0"/>
              <a:t>of: </a:t>
            </a:r>
          </a:p>
          <a:p>
            <a:pPr lvl="1"/>
            <a:r>
              <a:rPr lang="en-US" dirty="0" smtClean="0"/>
              <a:t>Direct support/press for teachers’ learning</a:t>
            </a:r>
          </a:p>
          <a:p>
            <a:pPr lvl="1"/>
            <a:r>
              <a:rPr lang="en-US" dirty="0" smtClean="0"/>
              <a:t>Indirect </a:t>
            </a:r>
            <a:r>
              <a:rPr lang="en-US" dirty="0"/>
              <a:t>support </a:t>
            </a:r>
            <a:r>
              <a:rPr lang="en-US" dirty="0" smtClean="0"/>
              <a:t>– developing conditions for </a:t>
            </a:r>
            <a:r>
              <a:rPr lang="en-US" dirty="0"/>
              <a:t>teacher learning   </a:t>
            </a:r>
          </a:p>
          <a:p>
            <a:endParaRPr lang="en-US" dirty="0"/>
          </a:p>
        </p:txBody>
      </p:sp>
    </p:spTree>
    <p:extLst>
      <p:ext uri="{BB962C8B-B14F-4D97-AF65-F5344CB8AC3E}">
        <p14:creationId xmlns:p14="http://schemas.microsoft.com/office/powerpoint/2010/main" val="9249202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Bets</a:t>
            </a:r>
            <a:endParaRPr lang="en-US" dirty="0"/>
          </a:p>
        </p:txBody>
      </p:sp>
      <p:sp>
        <p:nvSpPr>
          <p:cNvPr id="3" name="Content Placeholder 2"/>
          <p:cNvSpPr>
            <a:spLocks noGrp="1"/>
          </p:cNvSpPr>
          <p:nvPr>
            <p:ph idx="1"/>
          </p:nvPr>
        </p:nvSpPr>
        <p:spPr>
          <a:xfrm>
            <a:off x="457200" y="1436967"/>
            <a:ext cx="8229600" cy="4525963"/>
          </a:xfrm>
        </p:spPr>
        <p:txBody>
          <a:bodyPr/>
          <a:lstStyle/>
          <a:p>
            <a:r>
              <a:rPr lang="en-US" dirty="0"/>
              <a:t>I</a:t>
            </a:r>
            <a:r>
              <a:rPr lang="en-US" dirty="0" smtClean="0"/>
              <a:t>dentify </a:t>
            </a:r>
            <a:r>
              <a:rPr lang="en-US" dirty="0"/>
              <a:t>and </a:t>
            </a:r>
            <a:r>
              <a:rPr lang="en-US" dirty="0" smtClean="0"/>
              <a:t>capitalize on instructional expertise in the school</a:t>
            </a:r>
          </a:p>
          <a:p>
            <a:r>
              <a:rPr lang="en-US" dirty="0" smtClean="0"/>
              <a:t>Observe </a:t>
            </a:r>
            <a:r>
              <a:rPr lang="en-US" dirty="0"/>
              <a:t>mathematics instruction and </a:t>
            </a:r>
            <a:r>
              <a:rPr lang="en-US" dirty="0" smtClean="0"/>
              <a:t>provide </a:t>
            </a:r>
            <a:r>
              <a:rPr lang="en-US" dirty="0"/>
              <a:t>feedback</a:t>
            </a:r>
          </a:p>
          <a:p>
            <a:r>
              <a:rPr lang="en-US" dirty="0" smtClean="0"/>
              <a:t>Participate </a:t>
            </a:r>
            <a:r>
              <a:rPr lang="en-US" dirty="0"/>
              <a:t>in </a:t>
            </a:r>
            <a:r>
              <a:rPr lang="en-US" dirty="0" smtClean="0"/>
              <a:t>teacher collaborative time (TCT)</a:t>
            </a:r>
            <a:endParaRPr lang="en-US" dirty="0"/>
          </a:p>
          <a:p>
            <a:r>
              <a:rPr lang="en-US" dirty="0" smtClean="0"/>
              <a:t>Support coach to support </a:t>
            </a:r>
            <a:r>
              <a:rPr lang="en-US" dirty="0"/>
              <a:t>teachers’ </a:t>
            </a:r>
            <a:r>
              <a:rPr lang="en-US" dirty="0" smtClean="0"/>
              <a:t>learning</a:t>
            </a:r>
            <a:endParaRPr lang="en-US" dirty="0"/>
          </a:p>
        </p:txBody>
      </p:sp>
    </p:spTree>
    <p:extLst>
      <p:ext uri="{BB962C8B-B14F-4D97-AF65-F5344CB8AC3E}">
        <p14:creationId xmlns:p14="http://schemas.microsoft.com/office/powerpoint/2010/main" val="27983978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85800"/>
          </a:xfrm>
        </p:spPr>
        <p:txBody>
          <a:bodyPr>
            <a:noAutofit/>
          </a:bodyPr>
          <a:lstStyle/>
          <a:p>
            <a:r>
              <a:rPr lang="en-US" dirty="0" smtClean="0"/>
              <a:t>School Leadership Routine	</a:t>
            </a:r>
            <a:endParaRPr lang="en-US" dirty="0"/>
          </a:p>
        </p:txBody>
      </p:sp>
      <p:sp>
        <p:nvSpPr>
          <p:cNvPr id="5" name="TextBox 4"/>
          <p:cNvSpPr txBox="1"/>
          <p:nvPr/>
        </p:nvSpPr>
        <p:spPr>
          <a:xfrm>
            <a:off x="2673882" y="1066800"/>
            <a:ext cx="1626354" cy="923330"/>
          </a:xfrm>
          <a:prstGeom prst="rect">
            <a:avLst/>
          </a:prstGeom>
          <a:noFill/>
          <a:ln w="38100">
            <a:solidFill>
              <a:schemeClr val="tx1"/>
            </a:solidFill>
          </a:ln>
        </p:spPr>
        <p:txBody>
          <a:bodyPr wrap="none" rtlCol="0">
            <a:spAutoFit/>
          </a:bodyPr>
          <a:lstStyle/>
          <a:p>
            <a:pPr algn="ctr"/>
            <a:r>
              <a:rPr lang="en-US" dirty="0" smtClean="0"/>
              <a:t>Attend Teacher</a:t>
            </a:r>
          </a:p>
          <a:p>
            <a:pPr algn="ctr"/>
            <a:r>
              <a:rPr lang="en-US" dirty="0" smtClean="0"/>
              <a:t>Collaborative </a:t>
            </a:r>
          </a:p>
          <a:p>
            <a:pPr algn="ctr"/>
            <a:r>
              <a:rPr lang="en-US" dirty="0" smtClean="0"/>
              <a:t>Time</a:t>
            </a:r>
            <a:endParaRPr lang="en-US" dirty="0"/>
          </a:p>
        </p:txBody>
      </p:sp>
      <p:sp>
        <p:nvSpPr>
          <p:cNvPr id="6" name="TextBox 5"/>
          <p:cNvSpPr txBox="1"/>
          <p:nvPr/>
        </p:nvSpPr>
        <p:spPr>
          <a:xfrm>
            <a:off x="2362200" y="2971800"/>
            <a:ext cx="2209800" cy="1200329"/>
          </a:xfrm>
          <a:prstGeom prst="rect">
            <a:avLst/>
          </a:prstGeom>
          <a:noFill/>
          <a:ln w="38100">
            <a:solidFill>
              <a:schemeClr val="tx1"/>
            </a:solidFill>
          </a:ln>
        </p:spPr>
        <p:txBody>
          <a:bodyPr wrap="square" rtlCol="0">
            <a:spAutoFit/>
          </a:bodyPr>
          <a:lstStyle/>
          <a:p>
            <a:pPr algn="ctr"/>
            <a:r>
              <a:rPr lang="en-US" dirty="0" smtClean="0"/>
              <a:t>Observe</a:t>
            </a:r>
          </a:p>
          <a:p>
            <a:pPr algn="ctr"/>
            <a:r>
              <a:rPr lang="en-US" dirty="0" smtClean="0"/>
              <a:t>Classroom </a:t>
            </a:r>
          </a:p>
          <a:p>
            <a:pPr algn="ctr"/>
            <a:r>
              <a:rPr lang="en-US" dirty="0" smtClean="0"/>
              <a:t>Instruction</a:t>
            </a:r>
            <a:endParaRPr lang="en-US" dirty="0"/>
          </a:p>
        </p:txBody>
      </p:sp>
      <p:sp>
        <p:nvSpPr>
          <p:cNvPr id="7" name="TextBox 6"/>
          <p:cNvSpPr txBox="1"/>
          <p:nvPr/>
        </p:nvSpPr>
        <p:spPr>
          <a:xfrm>
            <a:off x="863067" y="4648200"/>
            <a:ext cx="1742786" cy="923330"/>
          </a:xfrm>
          <a:prstGeom prst="rect">
            <a:avLst/>
          </a:prstGeom>
          <a:noFill/>
          <a:ln w="38100">
            <a:solidFill>
              <a:schemeClr val="tx1"/>
            </a:solidFill>
          </a:ln>
        </p:spPr>
        <p:txBody>
          <a:bodyPr wrap="square" rtlCol="0">
            <a:spAutoFit/>
          </a:bodyPr>
          <a:lstStyle/>
          <a:p>
            <a:pPr algn="ctr"/>
            <a:r>
              <a:rPr lang="en-US" dirty="0" smtClean="0"/>
              <a:t>Meet with</a:t>
            </a:r>
          </a:p>
          <a:p>
            <a:pPr algn="ctr"/>
            <a:r>
              <a:rPr lang="en-US" dirty="0" smtClean="0"/>
              <a:t>Mathematics</a:t>
            </a:r>
          </a:p>
          <a:p>
            <a:pPr algn="ctr"/>
            <a:r>
              <a:rPr lang="en-US" dirty="0"/>
              <a:t>C</a:t>
            </a:r>
            <a:r>
              <a:rPr lang="en-US" dirty="0" smtClean="0"/>
              <a:t>oach</a:t>
            </a:r>
            <a:endParaRPr lang="en-US" dirty="0"/>
          </a:p>
        </p:txBody>
      </p:sp>
      <p:sp>
        <p:nvSpPr>
          <p:cNvPr id="8" name="TextBox 7"/>
          <p:cNvSpPr txBox="1"/>
          <p:nvPr/>
        </p:nvSpPr>
        <p:spPr>
          <a:xfrm>
            <a:off x="5832157" y="993844"/>
            <a:ext cx="2167818" cy="3970318"/>
          </a:xfrm>
          <a:prstGeom prst="rect">
            <a:avLst/>
          </a:prstGeom>
          <a:noFill/>
          <a:ln w="38100">
            <a:solidFill>
              <a:schemeClr val="tx1"/>
            </a:solidFill>
          </a:ln>
        </p:spPr>
        <p:txBody>
          <a:bodyPr wrap="none" rtlCol="0">
            <a:spAutoFit/>
          </a:bodyPr>
          <a:lstStyle/>
          <a:p>
            <a:pPr algn="ctr"/>
            <a:r>
              <a:rPr lang="en-US" dirty="0" smtClean="0"/>
              <a:t>School Leader</a:t>
            </a:r>
          </a:p>
          <a:p>
            <a:pPr algn="ctr"/>
            <a:r>
              <a:rPr lang="en-US" dirty="0" smtClean="0"/>
              <a:t>And Coach:</a:t>
            </a:r>
          </a:p>
          <a:p>
            <a:pPr algn="ctr"/>
            <a:endParaRPr lang="en-US" dirty="0" smtClean="0"/>
          </a:p>
          <a:p>
            <a:pPr algn="ctr"/>
            <a:r>
              <a:rPr lang="en-US" dirty="0" smtClean="0"/>
              <a:t>Quality of Individual</a:t>
            </a:r>
          </a:p>
          <a:p>
            <a:pPr algn="ctr"/>
            <a:r>
              <a:rPr lang="en-US" dirty="0" smtClean="0"/>
              <a:t>Teachers’ Instruction </a:t>
            </a:r>
          </a:p>
          <a:p>
            <a:pPr algn="ctr"/>
            <a:r>
              <a:rPr lang="en-US" dirty="0" smtClean="0"/>
              <a:t>+</a:t>
            </a:r>
          </a:p>
          <a:p>
            <a:pPr algn="ctr"/>
            <a:r>
              <a:rPr lang="en-US" dirty="0" smtClean="0"/>
              <a:t>How to </a:t>
            </a:r>
          </a:p>
          <a:p>
            <a:pPr algn="ctr"/>
            <a:r>
              <a:rPr lang="en-US" dirty="0" smtClean="0"/>
              <a:t>Support Instructional </a:t>
            </a:r>
          </a:p>
          <a:p>
            <a:pPr algn="ctr"/>
            <a:r>
              <a:rPr lang="en-US" dirty="0" smtClean="0"/>
              <a:t>Improvement</a:t>
            </a:r>
          </a:p>
          <a:p>
            <a:pPr algn="ctr"/>
            <a:r>
              <a:rPr lang="en-US" dirty="0" smtClean="0"/>
              <a:t>+</a:t>
            </a:r>
          </a:p>
          <a:p>
            <a:pPr algn="ctr"/>
            <a:r>
              <a:rPr lang="en-US" dirty="0" smtClean="0"/>
              <a:t>Jointly Plan for </a:t>
            </a:r>
          </a:p>
          <a:p>
            <a:pPr algn="ctr"/>
            <a:r>
              <a:rPr lang="en-US" dirty="0" smtClean="0"/>
              <a:t>Teacher</a:t>
            </a:r>
          </a:p>
          <a:p>
            <a:pPr algn="ctr"/>
            <a:r>
              <a:rPr lang="en-US" dirty="0" smtClean="0"/>
              <a:t>Collaborative </a:t>
            </a:r>
          </a:p>
          <a:p>
            <a:pPr algn="ctr"/>
            <a:r>
              <a:rPr lang="en-US" dirty="0" smtClean="0"/>
              <a:t>Time</a:t>
            </a:r>
            <a:endParaRPr lang="en-US" dirty="0"/>
          </a:p>
        </p:txBody>
      </p:sp>
      <p:sp>
        <p:nvSpPr>
          <p:cNvPr id="11" name="Right Arrow 10"/>
          <p:cNvSpPr/>
          <p:nvPr/>
        </p:nvSpPr>
        <p:spPr bwMode="auto">
          <a:xfrm>
            <a:off x="2667000" y="4876800"/>
            <a:ext cx="2971800" cy="228600"/>
          </a:xfrm>
          <a:prstGeom prst="rightArrow">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pitchFamily="-65" charset="0"/>
              <a:ea typeface="ＭＳ Ｐゴシック" pitchFamily="-65" charset="-128"/>
              <a:cs typeface="ＭＳ Ｐゴシック" pitchFamily="-65" charset="-128"/>
            </a:endParaRPr>
          </a:p>
        </p:txBody>
      </p:sp>
      <p:sp>
        <p:nvSpPr>
          <p:cNvPr id="13" name="Down Arrow 12"/>
          <p:cNvSpPr/>
          <p:nvPr/>
        </p:nvSpPr>
        <p:spPr bwMode="auto">
          <a:xfrm>
            <a:off x="3458156" y="4267200"/>
            <a:ext cx="152400" cy="609600"/>
          </a:xfrm>
          <a:prstGeom prst="downArrow">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pitchFamily="-65" charset="0"/>
              <a:ea typeface="ＭＳ Ｐゴシック" pitchFamily="-65" charset="-128"/>
              <a:cs typeface="ＭＳ Ｐゴシック" pitchFamily="-65" charset="-128"/>
            </a:endParaRPr>
          </a:p>
        </p:txBody>
      </p:sp>
      <p:sp>
        <p:nvSpPr>
          <p:cNvPr id="14" name="Left Arrow 13"/>
          <p:cNvSpPr/>
          <p:nvPr/>
        </p:nvSpPr>
        <p:spPr bwMode="auto">
          <a:xfrm>
            <a:off x="5193792" y="2514600"/>
            <a:ext cx="445008" cy="228600"/>
          </a:xfrm>
          <a:prstGeom prst="leftArrow">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pitchFamily="-65" charset="0"/>
              <a:ea typeface="ＭＳ Ｐゴシック" pitchFamily="-65" charset="-128"/>
              <a:cs typeface="ＭＳ Ｐゴシック" pitchFamily="-65" charset="-128"/>
            </a:endParaRPr>
          </a:p>
        </p:txBody>
      </p:sp>
      <p:sp>
        <p:nvSpPr>
          <p:cNvPr id="3" name="TextBox 2"/>
          <p:cNvSpPr txBox="1"/>
          <p:nvPr/>
        </p:nvSpPr>
        <p:spPr>
          <a:xfrm>
            <a:off x="427950" y="882133"/>
            <a:ext cx="8062043" cy="4847247"/>
          </a:xfrm>
          <a:prstGeom prst="rect">
            <a:avLst/>
          </a:prstGeom>
          <a:noFill/>
        </p:spPr>
        <p:txBody>
          <a:bodyPr wrap="square" rtlCol="0">
            <a:spAutoFit/>
          </a:bodyPr>
          <a:lstStyle/>
          <a:p>
            <a:endParaRPr lang="en-US" dirty="0"/>
          </a:p>
        </p:txBody>
      </p:sp>
      <p:sp>
        <p:nvSpPr>
          <p:cNvPr id="24" name="Right Brace 23"/>
          <p:cNvSpPr/>
          <p:nvPr/>
        </p:nvSpPr>
        <p:spPr>
          <a:xfrm>
            <a:off x="4736592" y="1222858"/>
            <a:ext cx="445008" cy="2786706"/>
          </a:xfrm>
          <a:prstGeom prst="rightBrace">
            <a:avLst/>
          </a:prstGeom>
          <a:ln w="9525" cmpd="sng"/>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16" name="Down Arrow 15"/>
          <p:cNvSpPr/>
          <p:nvPr/>
        </p:nvSpPr>
        <p:spPr bwMode="auto">
          <a:xfrm>
            <a:off x="3458156" y="2133600"/>
            <a:ext cx="152400" cy="609600"/>
          </a:xfrm>
          <a:prstGeom prst="downArrow">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pitchFamily="-65" charset="0"/>
              <a:ea typeface="ＭＳ Ｐゴシック" pitchFamily="-65" charset="-128"/>
              <a:cs typeface="ＭＳ Ｐゴシック" pitchFamily="-65" charset="-128"/>
            </a:endParaRPr>
          </a:p>
        </p:txBody>
      </p:sp>
    </p:spTree>
    <p:extLst>
      <p:ext uri="{BB962C8B-B14F-4D97-AF65-F5344CB8AC3E}">
        <p14:creationId xmlns:p14="http://schemas.microsoft.com/office/powerpoint/2010/main" val="27259482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Needed Research: </a:t>
            </a:r>
            <a:r>
              <a:rPr lang="en-US" dirty="0" smtClean="0"/>
              <a:t>Delineating Goals </a:t>
            </a:r>
            <a:r>
              <a:rPr lang="en-US" dirty="0"/>
              <a:t>for School Leaders’ Learning</a:t>
            </a:r>
          </a:p>
        </p:txBody>
      </p:sp>
      <p:sp>
        <p:nvSpPr>
          <p:cNvPr id="3" name="Content Placeholder 2"/>
          <p:cNvSpPr>
            <a:spLocks noGrp="1"/>
          </p:cNvSpPr>
          <p:nvPr>
            <p:ph idx="1"/>
          </p:nvPr>
        </p:nvSpPr>
        <p:spPr>
          <a:xfrm>
            <a:off x="457200" y="1755696"/>
            <a:ext cx="8229600" cy="4525963"/>
          </a:xfrm>
        </p:spPr>
        <p:txBody>
          <a:bodyPr/>
          <a:lstStyle/>
          <a:p>
            <a:r>
              <a:rPr lang="en-US" dirty="0" smtClean="0"/>
              <a:t>Important to explicate </a:t>
            </a:r>
            <a:r>
              <a:rPr lang="en-US" dirty="0"/>
              <a:t>the forms of </a:t>
            </a:r>
            <a:r>
              <a:rPr lang="en-US" dirty="0" err="1"/>
              <a:t>knowledgeability</a:t>
            </a:r>
            <a:r>
              <a:rPr lang="en-US" dirty="0"/>
              <a:t> </a:t>
            </a:r>
            <a:r>
              <a:rPr lang="en-US" dirty="0" smtClean="0"/>
              <a:t>implicated </a:t>
            </a:r>
            <a:r>
              <a:rPr lang="en-US" dirty="0"/>
              <a:t>in the enactment of </a:t>
            </a:r>
            <a:r>
              <a:rPr lang="en-US" dirty="0" smtClean="0"/>
              <a:t>the proposed </a:t>
            </a:r>
            <a:r>
              <a:rPr lang="en-US" dirty="0"/>
              <a:t>practices </a:t>
            </a:r>
            <a:endParaRPr lang="en-US" dirty="0" smtClean="0"/>
          </a:p>
          <a:p>
            <a:pPr marL="800100" lvl="3" indent="-342900"/>
            <a:r>
              <a:rPr lang="en-US" sz="2800" dirty="0"/>
              <a:t>Vision of high-quality mathematics </a:t>
            </a:r>
            <a:r>
              <a:rPr lang="en-US" sz="2800" dirty="0" smtClean="0"/>
              <a:t>instruction</a:t>
            </a:r>
            <a:endParaRPr lang="en-US" dirty="0" smtClean="0"/>
          </a:p>
          <a:p>
            <a:pPr lvl="2"/>
            <a:r>
              <a:rPr lang="en-US" dirty="0" smtClean="0"/>
              <a:t>Observing instruction </a:t>
            </a:r>
            <a:r>
              <a:rPr lang="en-US" dirty="0"/>
              <a:t>and giving </a:t>
            </a:r>
            <a:r>
              <a:rPr lang="en-US" dirty="0" smtClean="0"/>
              <a:t>feedback</a:t>
            </a:r>
          </a:p>
          <a:p>
            <a:pPr lvl="2"/>
            <a:r>
              <a:rPr lang="en-US" dirty="0" smtClean="0"/>
              <a:t>Identifying </a:t>
            </a:r>
            <a:r>
              <a:rPr lang="en-US" dirty="0"/>
              <a:t>and leveraging instructional expertise </a:t>
            </a:r>
            <a:endParaRPr lang="en-US" dirty="0" smtClean="0"/>
          </a:p>
        </p:txBody>
      </p:sp>
    </p:spTree>
    <p:extLst>
      <p:ext uri="{BB962C8B-B14F-4D97-AF65-F5344CB8AC3E}">
        <p14:creationId xmlns:p14="http://schemas.microsoft.com/office/powerpoint/2010/main" val="697951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Research on Students’ Mathematical Learning</a:t>
            </a:r>
          </a:p>
        </p:txBody>
      </p:sp>
      <p:sp>
        <p:nvSpPr>
          <p:cNvPr id="3" name="Content Placeholder 2"/>
          <p:cNvSpPr>
            <a:spLocks noGrp="1"/>
          </p:cNvSpPr>
          <p:nvPr>
            <p:ph idx="1"/>
          </p:nvPr>
        </p:nvSpPr>
        <p:spPr>
          <a:xfrm>
            <a:off x="457200" y="1690922"/>
            <a:ext cx="8229600" cy="4525963"/>
          </a:xfrm>
        </p:spPr>
        <p:txBody>
          <a:bodyPr/>
          <a:lstStyle/>
          <a:p>
            <a:r>
              <a:rPr lang="en-US" dirty="0" smtClean="0"/>
              <a:t>Rigorous </a:t>
            </a:r>
            <a:r>
              <a:rPr lang="en-US" dirty="0"/>
              <a:t>mathematical tasks</a:t>
            </a:r>
          </a:p>
          <a:p>
            <a:r>
              <a:rPr lang="en-US" dirty="0"/>
              <a:t>Individual or small group work</a:t>
            </a:r>
          </a:p>
          <a:p>
            <a:r>
              <a:rPr lang="en-US" dirty="0"/>
              <a:t>Whole class discussion</a:t>
            </a:r>
          </a:p>
          <a:p>
            <a:pPr lvl="1"/>
            <a:r>
              <a:rPr lang="en-US" dirty="0"/>
              <a:t>Teacher presses students </a:t>
            </a:r>
            <a:r>
              <a:rPr lang="en-US" dirty="0" smtClean="0"/>
              <a:t>to: </a:t>
            </a:r>
          </a:p>
          <a:p>
            <a:pPr lvl="2"/>
            <a:r>
              <a:rPr lang="en-US" dirty="0"/>
              <a:t>E</a:t>
            </a:r>
            <a:r>
              <a:rPr lang="en-US" dirty="0" smtClean="0"/>
              <a:t>xplain </a:t>
            </a:r>
            <a:r>
              <a:rPr lang="en-US" dirty="0"/>
              <a:t>and justify their reasoning </a:t>
            </a:r>
            <a:endParaRPr lang="en-US" dirty="0" smtClean="0"/>
          </a:p>
          <a:p>
            <a:pPr lvl="2"/>
            <a:r>
              <a:rPr lang="en-US" dirty="0"/>
              <a:t>M</a:t>
            </a:r>
            <a:r>
              <a:rPr lang="en-US" dirty="0" smtClean="0"/>
              <a:t>ake </a:t>
            </a:r>
            <a:r>
              <a:rPr lang="en-US" dirty="0"/>
              <a:t>connections between different solutions</a:t>
            </a:r>
          </a:p>
          <a:p>
            <a:endParaRPr lang="en-US" dirty="0"/>
          </a:p>
        </p:txBody>
      </p:sp>
    </p:spTree>
    <p:extLst>
      <p:ext uri="{BB962C8B-B14F-4D97-AF65-F5344CB8AC3E}">
        <p14:creationId xmlns:p14="http://schemas.microsoft.com/office/powerpoint/2010/main" val="102897472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Needed Research: Designs for Supporting School Leaders’ Learning</a:t>
            </a:r>
            <a:endParaRPr lang="en-US" dirty="0"/>
          </a:p>
        </p:txBody>
      </p:sp>
      <p:sp>
        <p:nvSpPr>
          <p:cNvPr id="3" name="Content Placeholder 2"/>
          <p:cNvSpPr>
            <a:spLocks noGrp="1"/>
          </p:cNvSpPr>
          <p:nvPr>
            <p:ph idx="1"/>
          </p:nvPr>
        </p:nvSpPr>
        <p:spPr>
          <a:xfrm>
            <a:off x="457200" y="1752063"/>
            <a:ext cx="8229600" cy="4525963"/>
          </a:xfrm>
        </p:spPr>
        <p:txBody>
          <a:bodyPr/>
          <a:lstStyle/>
          <a:p>
            <a:r>
              <a:rPr lang="en-US" dirty="0"/>
              <a:t>E</a:t>
            </a:r>
            <a:r>
              <a:rPr lang="en-US" dirty="0" smtClean="0"/>
              <a:t>xtrapolate </a:t>
            </a:r>
            <a:r>
              <a:rPr lang="en-US" dirty="0"/>
              <a:t>from work on teacher learning and </a:t>
            </a:r>
            <a:r>
              <a:rPr lang="en-US" dirty="0" smtClean="0"/>
              <a:t>teacher PD </a:t>
            </a:r>
          </a:p>
          <a:p>
            <a:pPr lvl="1"/>
            <a:r>
              <a:rPr lang="en-US" dirty="0" smtClean="0"/>
              <a:t>Vision of high-quality mathematics instruction</a:t>
            </a:r>
          </a:p>
          <a:p>
            <a:pPr lvl="2"/>
            <a:r>
              <a:rPr lang="en-US" dirty="0" smtClean="0"/>
              <a:t>Distinguish between high- and low-rigor tasks</a:t>
            </a:r>
          </a:p>
          <a:p>
            <a:pPr lvl="2"/>
            <a:r>
              <a:rPr lang="en-US" dirty="0" smtClean="0"/>
              <a:t>Distinguish between strong and weak enactments of specific high-leverage instructional practices</a:t>
            </a:r>
            <a:endParaRPr lang="en-US" dirty="0"/>
          </a:p>
        </p:txBody>
      </p:sp>
    </p:spTree>
    <p:extLst>
      <p:ext uri="{BB962C8B-B14F-4D97-AF65-F5344CB8AC3E}">
        <p14:creationId xmlns:p14="http://schemas.microsoft.com/office/powerpoint/2010/main" val="112406541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Needed Research: Test and Revise Designs for School Leaders’ Learning</a:t>
            </a:r>
            <a:endParaRPr lang="en-US" dirty="0"/>
          </a:p>
        </p:txBody>
      </p:sp>
      <p:sp>
        <p:nvSpPr>
          <p:cNvPr id="3" name="Content Placeholder 2"/>
          <p:cNvSpPr>
            <a:spLocks noGrp="1"/>
          </p:cNvSpPr>
          <p:nvPr>
            <p:ph idx="1"/>
          </p:nvPr>
        </p:nvSpPr>
        <p:spPr/>
        <p:txBody>
          <a:bodyPr>
            <a:normAutofit/>
          </a:bodyPr>
          <a:lstStyle/>
          <a:p>
            <a:pPr lvl="0"/>
            <a:r>
              <a:rPr lang="en-US" dirty="0"/>
              <a:t>Design experiments to:</a:t>
            </a:r>
          </a:p>
          <a:p>
            <a:pPr lvl="1"/>
            <a:r>
              <a:rPr lang="en-US" dirty="0"/>
              <a:t>Test and refine </a:t>
            </a:r>
            <a:r>
              <a:rPr lang="en-US" dirty="0" smtClean="0"/>
              <a:t>conjectures </a:t>
            </a:r>
            <a:r>
              <a:rPr lang="en-US" dirty="0"/>
              <a:t>about supports for </a:t>
            </a:r>
            <a:r>
              <a:rPr lang="en-US" dirty="0" smtClean="0"/>
              <a:t>school leaders’ </a:t>
            </a:r>
            <a:r>
              <a:rPr lang="en-US" dirty="0"/>
              <a:t>development of </a:t>
            </a:r>
            <a:r>
              <a:rPr lang="en-US" dirty="0" smtClean="0"/>
              <a:t>target practices</a:t>
            </a:r>
          </a:p>
          <a:p>
            <a:pPr lvl="1"/>
            <a:r>
              <a:rPr lang="en-US" dirty="0"/>
              <a:t>A</a:t>
            </a:r>
            <a:r>
              <a:rPr lang="en-US" dirty="0" smtClean="0"/>
              <a:t>ssess in </a:t>
            </a:r>
            <a:r>
              <a:rPr lang="en-US" dirty="0"/>
              <a:t>terms of improvements in</a:t>
            </a:r>
            <a:r>
              <a:rPr lang="en-US" dirty="0" smtClean="0"/>
              <a:t>:</a:t>
            </a:r>
          </a:p>
          <a:p>
            <a:pPr lvl="2"/>
            <a:r>
              <a:rPr lang="en-US" dirty="0"/>
              <a:t>I</a:t>
            </a:r>
            <a:r>
              <a:rPr lang="en-US" dirty="0" smtClean="0"/>
              <a:t>nstructional leaders’ practices</a:t>
            </a:r>
            <a:endParaRPr lang="en-US" dirty="0"/>
          </a:p>
          <a:p>
            <a:pPr lvl="2"/>
            <a:r>
              <a:rPr lang="en-US" dirty="0" smtClean="0"/>
              <a:t>Direct and indirect supports </a:t>
            </a:r>
            <a:r>
              <a:rPr lang="en-US" dirty="0"/>
              <a:t>for </a:t>
            </a:r>
            <a:r>
              <a:rPr lang="en-US" dirty="0" smtClean="0"/>
              <a:t>teachers</a:t>
            </a:r>
            <a:r>
              <a:rPr lang="en-US" dirty="0"/>
              <a:t>’ learning </a:t>
            </a:r>
            <a:endParaRPr lang="en-US" dirty="0" smtClean="0"/>
          </a:p>
          <a:p>
            <a:pPr lvl="2"/>
            <a:r>
              <a:rPr lang="en-US" dirty="0" smtClean="0"/>
              <a:t>Quality </a:t>
            </a:r>
            <a:r>
              <a:rPr lang="en-US" dirty="0"/>
              <a:t>of classroom instruction </a:t>
            </a:r>
          </a:p>
          <a:p>
            <a:pPr lvl="2"/>
            <a:r>
              <a:rPr lang="en-US" dirty="0"/>
              <a:t>Student learning </a:t>
            </a:r>
          </a:p>
          <a:p>
            <a:endParaRPr lang="en-US" dirty="0"/>
          </a:p>
        </p:txBody>
      </p:sp>
    </p:spTree>
    <p:extLst>
      <p:ext uri="{BB962C8B-B14F-4D97-AF65-F5344CB8AC3E}">
        <p14:creationId xmlns:p14="http://schemas.microsoft.com/office/powerpoint/2010/main" val="411323520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Coaching and School Instructional Leadership</a:t>
            </a:r>
            <a:endParaRPr lang="en-US" dirty="0"/>
          </a:p>
        </p:txBody>
      </p:sp>
      <p:sp>
        <p:nvSpPr>
          <p:cNvPr id="3" name="Content Placeholder 2"/>
          <p:cNvSpPr>
            <a:spLocks noGrp="1"/>
          </p:cNvSpPr>
          <p:nvPr>
            <p:ph idx="1"/>
          </p:nvPr>
        </p:nvSpPr>
        <p:spPr/>
        <p:txBody>
          <a:bodyPr>
            <a:normAutofit/>
          </a:bodyPr>
          <a:lstStyle/>
          <a:p>
            <a:r>
              <a:rPr lang="en-US" dirty="0"/>
              <a:t>I</a:t>
            </a:r>
            <a:r>
              <a:rPr lang="en-US" dirty="0" smtClean="0"/>
              <a:t>mportant </a:t>
            </a:r>
            <a:r>
              <a:rPr lang="en-US" dirty="0"/>
              <a:t>to take account of </a:t>
            </a:r>
            <a:r>
              <a:rPr lang="en-US" dirty="0" smtClean="0"/>
              <a:t>relations between </a:t>
            </a:r>
            <a:r>
              <a:rPr lang="en-US" dirty="0"/>
              <a:t>members of </a:t>
            </a:r>
            <a:r>
              <a:rPr lang="en-US" dirty="0" smtClean="0"/>
              <a:t>different role groups</a:t>
            </a:r>
          </a:p>
          <a:p>
            <a:pPr lvl="1"/>
            <a:r>
              <a:rPr lang="en-US" dirty="0"/>
              <a:t>Coaches’ effectiveness in supporting </a:t>
            </a:r>
            <a:r>
              <a:rPr lang="en-US" dirty="0" smtClean="0"/>
              <a:t>teachers</a:t>
            </a:r>
            <a:r>
              <a:rPr lang="en-US" dirty="0"/>
              <a:t>’ learning depends on relationship with </a:t>
            </a:r>
            <a:r>
              <a:rPr lang="en-US" dirty="0" smtClean="0"/>
              <a:t>school leaders</a:t>
            </a:r>
            <a:endParaRPr lang="en-US" dirty="0"/>
          </a:p>
          <a:p>
            <a:pPr lvl="1"/>
            <a:r>
              <a:rPr lang="en-US" dirty="0" smtClean="0"/>
              <a:t>Coach is </a:t>
            </a:r>
            <a:r>
              <a:rPr lang="en-US" dirty="0"/>
              <a:t>a potential support for </a:t>
            </a:r>
            <a:r>
              <a:rPr lang="en-US" dirty="0" smtClean="0"/>
              <a:t>school leaders</a:t>
            </a:r>
            <a:r>
              <a:rPr lang="en-US" dirty="0"/>
              <a:t>’ </a:t>
            </a:r>
            <a:r>
              <a:rPr lang="en-US" dirty="0" smtClean="0"/>
              <a:t>learning</a:t>
            </a:r>
            <a:endParaRPr lang="en-US" dirty="0"/>
          </a:p>
        </p:txBody>
      </p:sp>
    </p:spTree>
    <p:extLst>
      <p:ext uri="{BB962C8B-B14F-4D97-AF65-F5344CB8AC3E}">
        <p14:creationId xmlns:p14="http://schemas.microsoft.com/office/powerpoint/2010/main" val="77374532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District Leadership</a:t>
            </a:r>
            <a:endParaRPr lang="en-US" dirty="0"/>
          </a:p>
        </p:txBody>
      </p:sp>
      <p:sp>
        <p:nvSpPr>
          <p:cNvPr id="3" name="Content Placeholder 2"/>
          <p:cNvSpPr>
            <a:spLocks noGrp="1"/>
          </p:cNvSpPr>
          <p:nvPr>
            <p:ph idx="1"/>
          </p:nvPr>
        </p:nvSpPr>
        <p:spPr>
          <a:xfrm>
            <a:off x="457200" y="1449925"/>
            <a:ext cx="8229600" cy="4525963"/>
          </a:xfrm>
        </p:spPr>
        <p:txBody>
          <a:bodyPr/>
          <a:lstStyle/>
          <a:p>
            <a:r>
              <a:rPr lang="en-US" dirty="0"/>
              <a:t>A</a:t>
            </a:r>
            <a:r>
              <a:rPr lang="en-US" dirty="0" smtClean="0"/>
              <a:t>lso </a:t>
            </a:r>
            <a:r>
              <a:rPr lang="en-US" dirty="0"/>
              <a:t>important to take account of </a:t>
            </a:r>
            <a:r>
              <a:rPr lang="en-US" dirty="0" smtClean="0"/>
              <a:t>coaches</a:t>
            </a:r>
            <a:r>
              <a:rPr lang="en-US" dirty="0"/>
              <a:t>’ and </a:t>
            </a:r>
            <a:r>
              <a:rPr lang="en-US" dirty="0" smtClean="0"/>
              <a:t>school leaders</a:t>
            </a:r>
            <a:r>
              <a:rPr lang="en-US" dirty="0"/>
              <a:t>’ relations with </a:t>
            </a:r>
            <a:r>
              <a:rPr lang="en-US" dirty="0" smtClean="0"/>
              <a:t>district leaders </a:t>
            </a:r>
          </a:p>
          <a:p>
            <a:pPr lvl="1"/>
            <a:r>
              <a:rPr lang="en-US" dirty="0"/>
              <a:t>S</a:t>
            </a:r>
            <a:r>
              <a:rPr lang="en-US" dirty="0" smtClean="0"/>
              <a:t>upports </a:t>
            </a:r>
            <a:r>
              <a:rPr lang="en-US" dirty="0"/>
              <a:t>for their learning </a:t>
            </a:r>
            <a:endParaRPr lang="en-US" dirty="0" smtClean="0"/>
          </a:p>
          <a:p>
            <a:pPr lvl="1"/>
            <a:r>
              <a:rPr lang="en-US" dirty="0"/>
              <a:t>W</a:t>
            </a:r>
            <a:r>
              <a:rPr lang="en-US" dirty="0" smtClean="0"/>
              <a:t>hat </a:t>
            </a:r>
            <a:r>
              <a:rPr lang="en-US" dirty="0"/>
              <a:t>they are held accountable </a:t>
            </a:r>
            <a:r>
              <a:rPr lang="en-US" dirty="0" smtClean="0"/>
              <a:t>for</a:t>
            </a:r>
          </a:p>
          <a:p>
            <a:pPr lvl="2"/>
            <a:r>
              <a:rPr lang="en-US" dirty="0" smtClean="0"/>
              <a:t>Potential tension between raising student achievement in the short term and improving the quality of classroom instruction in the long term</a:t>
            </a:r>
            <a:endParaRPr lang="en-US" dirty="0"/>
          </a:p>
        </p:txBody>
      </p:sp>
    </p:spTree>
    <p:extLst>
      <p:ext uri="{BB962C8B-B14F-4D97-AF65-F5344CB8AC3E}">
        <p14:creationId xmlns:p14="http://schemas.microsoft.com/office/powerpoint/2010/main" val="368185611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Does Current Research Provide Only Limited Guidance? </a:t>
            </a:r>
            <a:endParaRPr lang="en-US" dirty="0"/>
          </a:p>
        </p:txBody>
      </p:sp>
      <p:sp>
        <p:nvSpPr>
          <p:cNvPr id="3" name="Content Placeholder 2"/>
          <p:cNvSpPr>
            <a:spLocks noGrp="1"/>
          </p:cNvSpPr>
          <p:nvPr>
            <p:ph idx="1"/>
          </p:nvPr>
        </p:nvSpPr>
        <p:spPr/>
        <p:txBody>
          <a:bodyPr/>
          <a:lstStyle/>
          <a:p>
            <a:r>
              <a:rPr lang="en-US" dirty="0"/>
              <a:t>Math </a:t>
            </a:r>
            <a:r>
              <a:rPr lang="en-US" dirty="0" smtClean="0"/>
              <a:t>education, teacher education, and the </a:t>
            </a:r>
            <a:r>
              <a:rPr lang="en-US" dirty="0"/>
              <a:t>learning </a:t>
            </a:r>
            <a:r>
              <a:rPr lang="en-US" dirty="0" smtClean="0"/>
              <a:t>sciences:</a:t>
            </a:r>
          </a:p>
          <a:p>
            <a:pPr lvl="1"/>
            <a:r>
              <a:rPr lang="en-US" dirty="0"/>
              <a:t>S</a:t>
            </a:r>
            <a:r>
              <a:rPr lang="en-US" dirty="0" smtClean="0"/>
              <a:t>tudent </a:t>
            </a:r>
            <a:r>
              <a:rPr lang="en-US" dirty="0"/>
              <a:t>learning, </a:t>
            </a:r>
            <a:r>
              <a:rPr lang="en-US" dirty="0" smtClean="0"/>
              <a:t>instructional activities and tools </a:t>
            </a:r>
          </a:p>
          <a:p>
            <a:pPr lvl="1"/>
            <a:r>
              <a:rPr lang="en-US" dirty="0"/>
              <a:t>T</a:t>
            </a:r>
            <a:r>
              <a:rPr lang="en-US" dirty="0" smtClean="0"/>
              <a:t>eaching</a:t>
            </a:r>
            <a:r>
              <a:rPr lang="en-US" dirty="0"/>
              <a:t>, teacher professional development, </a:t>
            </a:r>
            <a:r>
              <a:rPr lang="en-US" dirty="0" smtClean="0"/>
              <a:t>teacher collaborative time  </a:t>
            </a:r>
          </a:p>
          <a:p>
            <a:r>
              <a:rPr lang="en-US" smtClean="0"/>
              <a:t>Typically bracket </a:t>
            </a:r>
            <a:r>
              <a:rPr lang="en-US" dirty="0"/>
              <a:t>out the school and district </a:t>
            </a:r>
            <a:r>
              <a:rPr lang="en-US" dirty="0" smtClean="0"/>
              <a:t>contexts </a:t>
            </a:r>
            <a:r>
              <a:rPr lang="en-US" dirty="0"/>
              <a:t>in which </a:t>
            </a:r>
            <a:r>
              <a:rPr lang="en-US" dirty="0" smtClean="0"/>
              <a:t>teachers’ learning </a:t>
            </a:r>
            <a:r>
              <a:rPr lang="en-US" dirty="0"/>
              <a:t>occurs </a:t>
            </a:r>
          </a:p>
        </p:txBody>
      </p:sp>
    </p:spTree>
    <p:extLst>
      <p:ext uri="{BB962C8B-B14F-4D97-AF65-F5344CB8AC3E}">
        <p14:creationId xmlns:p14="http://schemas.microsoft.com/office/powerpoint/2010/main" val="67963937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Does Current Research Provide Only Limited Guidance? </a:t>
            </a:r>
          </a:p>
        </p:txBody>
      </p:sp>
      <p:sp>
        <p:nvSpPr>
          <p:cNvPr id="3" name="Content Placeholder 2"/>
          <p:cNvSpPr>
            <a:spLocks noGrp="1"/>
          </p:cNvSpPr>
          <p:nvPr>
            <p:ph idx="1"/>
          </p:nvPr>
        </p:nvSpPr>
        <p:spPr/>
        <p:txBody>
          <a:bodyPr>
            <a:normAutofit/>
          </a:bodyPr>
          <a:lstStyle/>
          <a:p>
            <a:r>
              <a:rPr lang="en-US" dirty="0" smtClean="0"/>
              <a:t>Educational policy</a:t>
            </a:r>
            <a:r>
              <a:rPr lang="en-US" dirty="0"/>
              <a:t> </a:t>
            </a:r>
            <a:r>
              <a:rPr lang="en-US" dirty="0" smtClean="0"/>
              <a:t>and leadership </a:t>
            </a:r>
          </a:p>
          <a:p>
            <a:pPr lvl="1"/>
            <a:r>
              <a:rPr lang="en-US" dirty="0"/>
              <a:t>T</a:t>
            </a:r>
            <a:r>
              <a:rPr lang="en-US" dirty="0" smtClean="0"/>
              <a:t>ypically </a:t>
            </a:r>
            <a:r>
              <a:rPr lang="en-US" dirty="0"/>
              <a:t>instructionally agnostic </a:t>
            </a:r>
            <a:endParaRPr lang="en-US" dirty="0" smtClean="0"/>
          </a:p>
          <a:p>
            <a:pPr lvl="2"/>
            <a:r>
              <a:rPr lang="en-US" dirty="0" smtClean="0"/>
              <a:t>Content + vision </a:t>
            </a:r>
            <a:r>
              <a:rPr lang="en-US" dirty="0"/>
              <a:t>of high quality instruction </a:t>
            </a:r>
            <a:r>
              <a:rPr lang="en-US" dirty="0" smtClean="0"/>
              <a:t>matter </a:t>
            </a:r>
          </a:p>
          <a:p>
            <a:pPr lvl="1"/>
            <a:r>
              <a:rPr lang="en-US" dirty="0" smtClean="0"/>
              <a:t>Research in policy and leadership can be relevant</a:t>
            </a:r>
          </a:p>
          <a:p>
            <a:pPr lvl="2"/>
            <a:r>
              <a:rPr lang="en-US" dirty="0"/>
              <a:t>H</a:t>
            </a:r>
            <a:r>
              <a:rPr lang="en-US" dirty="0" smtClean="0"/>
              <a:t>ave </a:t>
            </a:r>
            <a:r>
              <a:rPr lang="en-US" dirty="0"/>
              <a:t>to read through </a:t>
            </a:r>
            <a:r>
              <a:rPr lang="en-US" dirty="0" smtClean="0"/>
              <a:t>lens of </a:t>
            </a:r>
            <a:r>
              <a:rPr lang="en-US" dirty="0"/>
              <a:t>what counts as </a:t>
            </a:r>
            <a:r>
              <a:rPr lang="en-US" dirty="0" smtClean="0"/>
              <a:t>high-quality mathematics instruction </a:t>
            </a:r>
            <a:endParaRPr lang="en-US" dirty="0"/>
          </a:p>
        </p:txBody>
      </p:sp>
    </p:spTree>
    <p:extLst>
      <p:ext uri="{BB962C8B-B14F-4D97-AF65-F5344CB8AC3E}">
        <p14:creationId xmlns:p14="http://schemas.microsoft.com/office/powerpoint/2010/main" val="337818544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Supporting </a:t>
            </a:r>
            <a:r>
              <a:rPr lang="en-US" dirty="0" smtClean="0"/>
              <a:t>Instructional </a:t>
            </a:r>
            <a:r>
              <a:rPr lang="en-US" dirty="0"/>
              <a:t>I</a:t>
            </a:r>
            <a:r>
              <a:rPr lang="en-US" dirty="0" smtClean="0"/>
              <a:t>mprovement </a:t>
            </a:r>
            <a:r>
              <a:rPr lang="en-US" dirty="0"/>
              <a:t>at </a:t>
            </a:r>
            <a:r>
              <a:rPr lang="en-US" dirty="0" smtClean="0"/>
              <a:t>Scale </a:t>
            </a:r>
            <a:endParaRPr lang="en-US" dirty="0"/>
          </a:p>
        </p:txBody>
      </p:sp>
      <p:sp>
        <p:nvSpPr>
          <p:cNvPr id="3" name="Content Placeholder 2"/>
          <p:cNvSpPr>
            <a:spLocks noGrp="1"/>
          </p:cNvSpPr>
          <p:nvPr>
            <p:ph idx="1"/>
          </p:nvPr>
        </p:nvSpPr>
        <p:spPr/>
        <p:txBody>
          <a:bodyPr/>
          <a:lstStyle/>
          <a:p>
            <a:r>
              <a:rPr lang="en-US" dirty="0"/>
              <a:t>A problem of both </a:t>
            </a:r>
            <a:r>
              <a:rPr lang="en-US" b="1" dirty="0" smtClean="0"/>
              <a:t>teacher </a:t>
            </a:r>
            <a:r>
              <a:rPr lang="en-US" b="1" dirty="0"/>
              <a:t>learning </a:t>
            </a:r>
            <a:r>
              <a:rPr lang="en-US" dirty="0"/>
              <a:t>and </a:t>
            </a:r>
            <a:r>
              <a:rPr lang="en-US" b="1" dirty="0" smtClean="0"/>
              <a:t>organizational </a:t>
            </a:r>
            <a:r>
              <a:rPr lang="en-US" b="1" dirty="0"/>
              <a:t>learning </a:t>
            </a:r>
            <a:endParaRPr lang="en-US" b="1" dirty="0" smtClean="0"/>
          </a:p>
          <a:p>
            <a:pPr lvl="1"/>
            <a:r>
              <a:rPr lang="en-US" dirty="0" smtClean="0"/>
              <a:t>Need </a:t>
            </a:r>
            <a:r>
              <a:rPr lang="en-US" dirty="0"/>
              <a:t>to specify goals for organizational as well and teachers’ learning </a:t>
            </a:r>
            <a:endParaRPr lang="en-US" dirty="0" smtClean="0"/>
          </a:p>
          <a:p>
            <a:pPr lvl="2"/>
            <a:r>
              <a:rPr lang="en-US" dirty="0" smtClean="0"/>
              <a:t>Differentiate between organizational change </a:t>
            </a:r>
            <a:r>
              <a:rPr lang="en-US" dirty="0"/>
              <a:t>and </a:t>
            </a:r>
            <a:r>
              <a:rPr lang="en-US" dirty="0" smtClean="0"/>
              <a:t>organizational learning</a:t>
            </a:r>
            <a:endParaRPr lang="en-US" dirty="0"/>
          </a:p>
        </p:txBody>
      </p:sp>
    </p:spTree>
    <p:extLst>
      <p:ext uri="{BB962C8B-B14F-4D97-AF65-F5344CB8AC3E}">
        <p14:creationId xmlns:p14="http://schemas.microsoft.com/office/powerpoint/2010/main" val="217076581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Organizational Learning</a:t>
            </a:r>
            <a:endParaRPr lang="en-US" dirty="0"/>
          </a:p>
        </p:txBody>
      </p:sp>
      <p:sp>
        <p:nvSpPr>
          <p:cNvPr id="3" name="Content Placeholder 2"/>
          <p:cNvSpPr>
            <a:spLocks noGrp="1"/>
          </p:cNvSpPr>
          <p:nvPr>
            <p:ph idx="1"/>
          </p:nvPr>
        </p:nvSpPr>
        <p:spPr>
          <a:xfrm>
            <a:off x="457200" y="1436967"/>
            <a:ext cx="8229600" cy="4525963"/>
          </a:xfrm>
        </p:spPr>
        <p:txBody>
          <a:bodyPr>
            <a:normAutofit/>
          </a:bodyPr>
          <a:lstStyle/>
          <a:p>
            <a:r>
              <a:rPr lang="en-US" dirty="0" smtClean="0"/>
              <a:t>Conjectured practices</a:t>
            </a:r>
            <a:r>
              <a:rPr lang="en-US" dirty="0"/>
              <a:t>, social relations, </a:t>
            </a:r>
            <a:r>
              <a:rPr lang="en-US" dirty="0" smtClean="0"/>
              <a:t>tools, and routines are provisional goals </a:t>
            </a:r>
            <a:r>
              <a:rPr lang="en-US" dirty="0"/>
              <a:t>for organizational </a:t>
            </a:r>
            <a:r>
              <a:rPr lang="en-US" dirty="0" smtClean="0"/>
              <a:t>learning </a:t>
            </a:r>
            <a:endParaRPr lang="en-US" dirty="0"/>
          </a:p>
          <a:p>
            <a:pPr lvl="1"/>
            <a:r>
              <a:rPr lang="en-US" dirty="0"/>
              <a:t>P</a:t>
            </a:r>
            <a:r>
              <a:rPr lang="en-US" dirty="0" smtClean="0"/>
              <a:t>rovisional </a:t>
            </a:r>
            <a:r>
              <a:rPr lang="en-US" dirty="0"/>
              <a:t>goal for the organizational learning of a </a:t>
            </a:r>
            <a:r>
              <a:rPr lang="en-US" i="1" dirty="0" smtClean="0"/>
              <a:t>district</a:t>
            </a:r>
            <a:r>
              <a:rPr lang="en-US" dirty="0" smtClean="0"/>
              <a:t>: The </a:t>
            </a:r>
            <a:r>
              <a:rPr lang="en-US" dirty="0"/>
              <a:t>creation and ongoing refinement of a coherent </a:t>
            </a:r>
            <a:r>
              <a:rPr lang="en-US" dirty="0" smtClean="0"/>
              <a:t>instructional system</a:t>
            </a:r>
            <a:endParaRPr lang="en-US" dirty="0"/>
          </a:p>
          <a:p>
            <a:pPr lvl="1"/>
            <a:r>
              <a:rPr lang="en-US" dirty="0" smtClean="0"/>
              <a:t>Provisional </a:t>
            </a:r>
            <a:r>
              <a:rPr lang="en-US" dirty="0"/>
              <a:t>goal for the organizational learning of a </a:t>
            </a:r>
            <a:r>
              <a:rPr lang="en-US" i="1" dirty="0" smtClean="0"/>
              <a:t>school</a:t>
            </a:r>
            <a:r>
              <a:rPr lang="en-US" dirty="0" smtClean="0"/>
              <a:t>: Establishment of the school leadership routine</a:t>
            </a:r>
            <a:endParaRPr lang="en-US" dirty="0"/>
          </a:p>
        </p:txBody>
      </p:sp>
    </p:spTree>
    <p:extLst>
      <p:ext uri="{BB962C8B-B14F-4D97-AF65-F5344CB8AC3E}">
        <p14:creationId xmlns:p14="http://schemas.microsoft.com/office/powerpoint/2010/main" val="371857921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400050" lvl="1" indent="0">
              <a:buNone/>
            </a:pPr>
            <a:r>
              <a:rPr lang="en-US" sz="3200" dirty="0" smtClean="0"/>
              <a:t>Papers and instruments downloadable at:</a:t>
            </a:r>
          </a:p>
          <a:p>
            <a:pPr marL="400050" lvl="1" indent="0">
              <a:buNone/>
            </a:pPr>
            <a:endParaRPr lang="en-US" sz="3200" dirty="0"/>
          </a:p>
          <a:p>
            <a:pPr marL="400050" lvl="1" indent="0">
              <a:buNone/>
            </a:pPr>
            <a:r>
              <a:rPr lang="en-US" sz="3200" dirty="0"/>
              <a:t>http://</a:t>
            </a:r>
            <a:r>
              <a:rPr lang="en-US" sz="3200" dirty="0" err="1"/>
              <a:t>vanderbi.lt</a:t>
            </a:r>
            <a:r>
              <a:rPr lang="en-US" sz="3200" dirty="0"/>
              <a:t>/mist </a:t>
            </a:r>
          </a:p>
        </p:txBody>
      </p:sp>
    </p:spTree>
    <p:extLst>
      <p:ext uri="{BB962C8B-B14F-4D97-AF65-F5344CB8AC3E}">
        <p14:creationId xmlns:p14="http://schemas.microsoft.com/office/powerpoint/2010/main" val="273967557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Goals for Teachers Learning</a:t>
            </a:r>
            <a:endParaRPr lang="en-US" dirty="0"/>
          </a:p>
        </p:txBody>
      </p:sp>
      <p:sp>
        <p:nvSpPr>
          <p:cNvPr id="3" name="Content Placeholder 2"/>
          <p:cNvSpPr>
            <a:spLocks noGrp="1"/>
          </p:cNvSpPr>
          <p:nvPr>
            <p:ph idx="1"/>
          </p:nvPr>
        </p:nvSpPr>
        <p:spPr>
          <a:xfrm>
            <a:off x="457200" y="1436967"/>
            <a:ext cx="8229600" cy="4525963"/>
          </a:xfrm>
        </p:spPr>
        <p:txBody>
          <a:bodyPr>
            <a:normAutofit lnSpcReduction="10000"/>
          </a:bodyPr>
          <a:lstStyle/>
          <a:p>
            <a:r>
              <a:rPr lang="en-US" dirty="0"/>
              <a:t>H</a:t>
            </a:r>
            <a:r>
              <a:rPr lang="en-US" dirty="0" smtClean="0"/>
              <a:t>igh</a:t>
            </a:r>
            <a:r>
              <a:rPr lang="en-US" dirty="0"/>
              <a:t>-leverage instructional practices </a:t>
            </a:r>
            <a:endParaRPr lang="en-US" dirty="0" smtClean="0"/>
          </a:p>
          <a:p>
            <a:pPr lvl="1"/>
            <a:r>
              <a:rPr lang="en-US" dirty="0" smtClean="0"/>
              <a:t>Planning </a:t>
            </a:r>
            <a:r>
              <a:rPr lang="en-US" dirty="0"/>
              <a:t>and conducting productive whole class discussions</a:t>
            </a:r>
          </a:p>
          <a:p>
            <a:pPr lvl="1"/>
            <a:r>
              <a:rPr lang="en-US" dirty="0"/>
              <a:t>Setting up rigorous mathematical </a:t>
            </a:r>
            <a:r>
              <a:rPr lang="en-US" dirty="0" smtClean="0"/>
              <a:t>tasks</a:t>
            </a:r>
          </a:p>
          <a:p>
            <a:r>
              <a:rPr lang="en-US" dirty="0"/>
              <a:t>S</a:t>
            </a:r>
            <a:r>
              <a:rPr lang="en-US" dirty="0" smtClean="0"/>
              <a:t>pecific types of knowledge implicated in the enactment of these practices</a:t>
            </a:r>
            <a:endParaRPr lang="en-US" dirty="0"/>
          </a:p>
          <a:p>
            <a:pPr lvl="1"/>
            <a:r>
              <a:rPr lang="en-US" dirty="0"/>
              <a:t>Mathematical knowledge for </a:t>
            </a:r>
            <a:r>
              <a:rPr lang="en-US" dirty="0" smtClean="0"/>
              <a:t>teaching</a:t>
            </a:r>
          </a:p>
          <a:p>
            <a:pPr lvl="1"/>
            <a:r>
              <a:rPr lang="en-US" dirty="0" smtClean="0"/>
              <a:t>Vision of high-quality mathematics instruction</a:t>
            </a:r>
          </a:p>
          <a:p>
            <a:pPr lvl="1"/>
            <a:r>
              <a:rPr lang="en-US" dirty="0" smtClean="0"/>
              <a:t>View of students’ mathematical capabilities</a:t>
            </a:r>
            <a:endParaRPr lang="en-US" dirty="0"/>
          </a:p>
        </p:txBody>
      </p:sp>
    </p:spTree>
    <p:extLst>
      <p:ext uri="{BB962C8B-B14F-4D97-AF65-F5344CB8AC3E}">
        <p14:creationId xmlns:p14="http://schemas.microsoft.com/office/powerpoint/2010/main" val="553635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 for Districts</a:t>
            </a:r>
            <a:endParaRPr lang="en-US" dirty="0"/>
          </a:p>
        </p:txBody>
      </p:sp>
      <p:sp>
        <p:nvSpPr>
          <p:cNvPr id="3" name="Content Placeholder 2"/>
          <p:cNvSpPr>
            <a:spLocks noGrp="1"/>
          </p:cNvSpPr>
          <p:nvPr>
            <p:ph idx="1"/>
          </p:nvPr>
        </p:nvSpPr>
        <p:spPr/>
        <p:txBody>
          <a:bodyPr/>
          <a:lstStyle/>
          <a:p>
            <a:r>
              <a:rPr lang="en-US" dirty="0" smtClean="0"/>
              <a:t>How to organize, support, </a:t>
            </a:r>
            <a:r>
              <a:rPr lang="en-US" dirty="0"/>
              <a:t>and </a:t>
            </a:r>
            <a:r>
              <a:rPr lang="en-US" dirty="0" smtClean="0"/>
              <a:t>press for teacher </a:t>
            </a:r>
            <a:r>
              <a:rPr lang="en-US" dirty="0"/>
              <a:t>learning </a:t>
            </a:r>
            <a:r>
              <a:rPr lang="en-US" dirty="0" smtClean="0"/>
              <a:t>across the entire system</a:t>
            </a:r>
          </a:p>
          <a:p>
            <a:pPr lvl="1"/>
            <a:r>
              <a:rPr lang="en-US" dirty="0" smtClean="0"/>
              <a:t>What guidance can research provide?</a:t>
            </a:r>
            <a:endParaRPr lang="en-US" dirty="0"/>
          </a:p>
        </p:txBody>
      </p:sp>
    </p:spTree>
    <p:extLst>
      <p:ext uri="{BB962C8B-B14F-4D97-AF65-F5344CB8AC3E}">
        <p14:creationId xmlns:p14="http://schemas.microsoft.com/office/powerpoint/2010/main" val="2543040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MIST Project</a:t>
            </a:r>
            <a:endParaRPr lang="en-US" dirty="0"/>
          </a:p>
        </p:txBody>
      </p:sp>
      <p:sp>
        <p:nvSpPr>
          <p:cNvPr id="3" name="Content Placeholder 2"/>
          <p:cNvSpPr>
            <a:spLocks noGrp="1"/>
          </p:cNvSpPr>
          <p:nvPr>
            <p:ph idx="1"/>
          </p:nvPr>
        </p:nvSpPr>
        <p:spPr/>
        <p:txBody>
          <a:bodyPr>
            <a:normAutofit/>
          </a:bodyPr>
          <a:lstStyle/>
          <a:p>
            <a:pPr>
              <a:lnSpc>
                <a:spcPct val="90000"/>
              </a:lnSpc>
            </a:pPr>
            <a:r>
              <a:rPr lang="en-US" dirty="0" smtClean="0"/>
              <a:t>Four-year collaboration with four large urban districts – 360,000 students – 2007-2011 </a:t>
            </a:r>
          </a:p>
          <a:p>
            <a:pPr>
              <a:lnSpc>
                <a:spcPct val="90000"/>
              </a:lnSpc>
            </a:pPr>
            <a:r>
              <a:rPr lang="en-US" dirty="0" smtClean="0"/>
              <a:t>Continued collaboration with two districts – 180,000 students – 2011-2015</a:t>
            </a:r>
          </a:p>
          <a:p>
            <a:pPr>
              <a:lnSpc>
                <a:spcPct val="90000"/>
              </a:lnSpc>
            </a:pPr>
            <a:r>
              <a:rPr lang="en-US" dirty="0" smtClean="0"/>
              <a:t>Investigate (and support) the districts’ instructional improvement efforts in </a:t>
            </a:r>
            <a:r>
              <a:rPr lang="en-US" i="1" dirty="0" smtClean="0"/>
              <a:t>middle-grades </a:t>
            </a:r>
            <a:r>
              <a:rPr lang="en-US" dirty="0" smtClean="0"/>
              <a:t>mathematics </a:t>
            </a:r>
          </a:p>
        </p:txBody>
      </p:sp>
    </p:spTree>
    <p:extLst>
      <p:ext uri="{BB962C8B-B14F-4D97-AF65-F5344CB8AC3E}">
        <p14:creationId xmlns:p14="http://schemas.microsoft.com/office/powerpoint/2010/main" val="3716983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MIST Project</a:t>
            </a:r>
          </a:p>
        </p:txBody>
      </p:sp>
      <p:sp>
        <p:nvSpPr>
          <p:cNvPr id="3" name="Content Placeholder 2"/>
          <p:cNvSpPr>
            <a:spLocks noGrp="1"/>
          </p:cNvSpPr>
          <p:nvPr>
            <p:ph idx="1"/>
          </p:nvPr>
        </p:nvSpPr>
        <p:spPr/>
        <p:txBody>
          <a:bodyPr>
            <a:normAutofit/>
          </a:bodyPr>
          <a:lstStyle/>
          <a:p>
            <a:pPr>
              <a:lnSpc>
                <a:spcPct val="90000"/>
              </a:lnSpc>
            </a:pPr>
            <a:r>
              <a:rPr lang="en-US" dirty="0"/>
              <a:t>High proportion of students from traditionally underserved groups</a:t>
            </a:r>
          </a:p>
          <a:p>
            <a:pPr lvl="1">
              <a:lnSpc>
                <a:spcPct val="90000"/>
              </a:lnSpc>
            </a:pPr>
            <a:r>
              <a:rPr lang="en-US" dirty="0"/>
              <a:t>Limited financial resources</a:t>
            </a:r>
          </a:p>
          <a:p>
            <a:pPr lvl="1">
              <a:lnSpc>
                <a:spcPct val="90000"/>
              </a:lnSpc>
            </a:pPr>
            <a:r>
              <a:rPr lang="en-US" dirty="0"/>
              <a:t>High teacher turn over</a:t>
            </a:r>
          </a:p>
          <a:p>
            <a:pPr lvl="1">
              <a:lnSpc>
                <a:spcPct val="90000"/>
              </a:lnSpc>
            </a:pPr>
            <a:r>
              <a:rPr lang="en-US" dirty="0"/>
              <a:t>High proportion of novice </a:t>
            </a:r>
            <a:r>
              <a:rPr lang="en-US" dirty="0" smtClean="0"/>
              <a:t>teachers</a:t>
            </a:r>
          </a:p>
          <a:p>
            <a:pPr>
              <a:lnSpc>
                <a:spcPct val="90000"/>
              </a:lnSpc>
            </a:pPr>
            <a:r>
              <a:rPr lang="en-US" dirty="0" smtClean="0"/>
              <a:t>Atypical in one respect:</a:t>
            </a:r>
          </a:p>
          <a:p>
            <a:pPr lvl="1">
              <a:lnSpc>
                <a:spcPct val="90000"/>
              </a:lnSpc>
            </a:pPr>
            <a:r>
              <a:rPr lang="en-US" dirty="0"/>
              <a:t>Aiming at ambitious goals for student learning and </a:t>
            </a:r>
            <a:r>
              <a:rPr lang="en-US" dirty="0" smtClean="0"/>
              <a:t>thus for teachers</a:t>
            </a:r>
            <a:r>
              <a:rPr lang="en-US" dirty="0"/>
              <a:t>’ instructional </a:t>
            </a:r>
            <a:r>
              <a:rPr lang="en-US" dirty="0" smtClean="0"/>
              <a:t>practices</a:t>
            </a:r>
            <a:endParaRPr lang="en-US" dirty="0"/>
          </a:p>
        </p:txBody>
      </p:sp>
    </p:spTree>
    <p:extLst>
      <p:ext uri="{BB962C8B-B14F-4D97-AF65-F5344CB8AC3E}">
        <p14:creationId xmlns:p14="http://schemas.microsoft.com/office/powerpoint/2010/main" val="8683788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2319</TotalTime>
  <Words>4340</Words>
  <Application>Microsoft Macintosh PowerPoint</Application>
  <PresentationFormat>On-screen Show (4:3)</PresentationFormat>
  <Paragraphs>495</Paragraphs>
  <Slides>58</Slides>
  <Notes>22</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Office Theme</vt:lpstr>
      <vt:lpstr>A Provisional Agenda for Research on Improving the Quality of Mathematics Teaching on a Large Scale </vt:lpstr>
      <vt:lpstr>Purpose</vt:lpstr>
      <vt:lpstr>Overview</vt:lpstr>
      <vt:lpstr>What Counts as Instructional Quality?</vt:lpstr>
      <vt:lpstr>Research on Students’ Mathematical Learning</vt:lpstr>
      <vt:lpstr>Goals for Teachers Learning</vt:lpstr>
      <vt:lpstr>Challenge for Districts</vt:lpstr>
      <vt:lpstr>Background: MIST Project</vt:lpstr>
      <vt:lpstr>Background: MIST Project</vt:lpstr>
      <vt:lpstr>District Participants</vt:lpstr>
      <vt:lpstr>Collaboration with Districts</vt:lpstr>
      <vt:lpstr>Collaboration with Districts</vt:lpstr>
      <vt:lpstr>Collaboration with Districts</vt:lpstr>
      <vt:lpstr>Collaboration with Districts</vt:lpstr>
      <vt:lpstr>Research Goal</vt:lpstr>
      <vt:lpstr>Ongoing Analyses</vt:lpstr>
      <vt:lpstr>Retrospective Analyses</vt:lpstr>
      <vt:lpstr>Theory of Action for Instructional Improvement at Scale</vt:lpstr>
      <vt:lpstr>Theory of Action for Instructional Improvement at Scale</vt:lpstr>
      <vt:lpstr>Research Team</vt:lpstr>
      <vt:lpstr>Research Team</vt:lpstr>
      <vt:lpstr>PowerPoint Presentation</vt:lpstr>
      <vt:lpstr>PowerPoint Presentation</vt:lpstr>
      <vt:lpstr>PowerPoint Presentation</vt:lpstr>
      <vt:lpstr>PowerPoint Presentation</vt:lpstr>
      <vt:lpstr>PowerPoint Presentation</vt:lpstr>
      <vt:lpstr>Coherent Instructional System</vt:lpstr>
      <vt:lpstr>Needed Research: Developing District Capacity</vt:lpstr>
      <vt:lpstr>Developing District Capacity: Sacrificial Offering</vt:lpstr>
      <vt:lpstr>Needed Research: Interrelations Between Elements of the System</vt:lpstr>
      <vt:lpstr>Developing District Capacity: Sacrificial Offering</vt:lpstr>
      <vt:lpstr>Mathematics Coaching</vt:lpstr>
      <vt:lpstr>Mathematics Coaching</vt:lpstr>
      <vt:lpstr>Current Research on Coaching </vt:lpstr>
      <vt:lpstr>Needed Research: Delineating Goals for Coaches’ Learning</vt:lpstr>
      <vt:lpstr>Needed Research: Delineating Goals for Coaches’ Learning</vt:lpstr>
      <vt:lpstr>Needed Research: Delineating Goals for Coaches’ Learning</vt:lpstr>
      <vt:lpstr>Needed Research: Specifying Forms of Knowledgeability </vt:lpstr>
      <vt:lpstr>Needed Research: Designs for Supporting Coaches’ Learning</vt:lpstr>
      <vt:lpstr>Needed Research: Test and Revise Designs for Coaches’ Learning</vt:lpstr>
      <vt:lpstr>Coach PD: A Sacrificial Offering</vt:lpstr>
      <vt:lpstr>School Instructional Leadership</vt:lpstr>
      <vt:lpstr>Current Research School Instructional Leadership</vt:lpstr>
      <vt:lpstr>Findings</vt:lpstr>
      <vt:lpstr>Initial Findings</vt:lpstr>
      <vt:lpstr>Needed Research: Delineating Goals for School Leaders’ Learning</vt:lpstr>
      <vt:lpstr>Current Bets</vt:lpstr>
      <vt:lpstr>School Leadership Routine </vt:lpstr>
      <vt:lpstr>Needed Research: Delineating Goals for School Leaders’ Learning</vt:lpstr>
      <vt:lpstr>Needed Research: Designs for Supporting School Leaders’ Learning</vt:lpstr>
      <vt:lpstr>Needed Research: Test and Revise Designs for School Leaders’ Learning</vt:lpstr>
      <vt:lpstr>Coaching and School Instructional Leadership</vt:lpstr>
      <vt:lpstr>District Leadership</vt:lpstr>
      <vt:lpstr>Why Does Current Research Provide Only Limited Guidance? </vt:lpstr>
      <vt:lpstr>Why Does Current Research Provide Only Limited Guidance? </vt:lpstr>
      <vt:lpstr>Supporting Instructional Improvement at Scale </vt:lpstr>
      <vt:lpstr>Organizational Learning</vt:lpstr>
      <vt:lpstr>PowerPoint Presentation</vt:lpstr>
    </vt:vector>
  </TitlesOfParts>
  <Company>McGill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Kara J. Jackson</dc:creator>
  <cp:lastModifiedBy>Paul Cobb</cp:lastModifiedBy>
  <cp:revision>483</cp:revision>
  <dcterms:created xsi:type="dcterms:W3CDTF">2010-11-15T19:40:59Z</dcterms:created>
  <dcterms:modified xsi:type="dcterms:W3CDTF">2014-02-20T22:10:56Z</dcterms:modified>
</cp:coreProperties>
</file>