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4" r:id="rId2"/>
    <p:sldId id="416" r:id="rId3"/>
    <p:sldId id="437" r:id="rId4"/>
    <p:sldId id="439" r:id="rId5"/>
    <p:sldId id="440" r:id="rId6"/>
    <p:sldId id="435" r:id="rId7"/>
    <p:sldId id="434" r:id="rId8"/>
    <p:sldId id="441" r:id="rId9"/>
    <p:sldId id="305" r:id="rId10"/>
    <p:sldId id="381" r:id="rId11"/>
    <p:sldId id="415" r:id="rId12"/>
    <p:sldId id="396" r:id="rId13"/>
    <p:sldId id="383" r:id="rId14"/>
    <p:sldId id="384" r:id="rId15"/>
    <p:sldId id="389" r:id="rId16"/>
    <p:sldId id="385" r:id="rId17"/>
    <p:sldId id="403" r:id="rId18"/>
    <p:sldId id="387" r:id="rId19"/>
    <p:sldId id="405" r:id="rId20"/>
    <p:sldId id="388" r:id="rId21"/>
    <p:sldId id="406" r:id="rId22"/>
    <p:sldId id="390" r:id="rId23"/>
    <p:sldId id="407" r:id="rId24"/>
    <p:sldId id="391" r:id="rId25"/>
    <p:sldId id="408" r:id="rId26"/>
    <p:sldId id="392" r:id="rId27"/>
    <p:sldId id="409" r:id="rId28"/>
    <p:sldId id="393" r:id="rId29"/>
    <p:sldId id="410" r:id="rId30"/>
    <p:sldId id="394" r:id="rId31"/>
    <p:sldId id="411" r:id="rId32"/>
    <p:sldId id="395" r:id="rId33"/>
    <p:sldId id="400" r:id="rId34"/>
  </p:sldIdLst>
  <p:sldSz cx="12192000" cy="6858000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FFF4097-2C66-3344-82EB-7095759EBB2B}">
          <p14:sldIdLst>
            <p14:sldId id="274"/>
            <p14:sldId id="416"/>
            <p14:sldId id="437"/>
            <p14:sldId id="439"/>
            <p14:sldId id="440"/>
            <p14:sldId id="435"/>
            <p14:sldId id="434"/>
            <p14:sldId id="441"/>
            <p14:sldId id="305"/>
            <p14:sldId id="381"/>
            <p14:sldId id="415"/>
            <p14:sldId id="396"/>
            <p14:sldId id="383"/>
            <p14:sldId id="384"/>
            <p14:sldId id="389"/>
            <p14:sldId id="385"/>
            <p14:sldId id="403"/>
            <p14:sldId id="387"/>
            <p14:sldId id="405"/>
            <p14:sldId id="388"/>
            <p14:sldId id="406"/>
            <p14:sldId id="390"/>
            <p14:sldId id="407"/>
            <p14:sldId id="391"/>
            <p14:sldId id="408"/>
            <p14:sldId id="392"/>
            <p14:sldId id="409"/>
            <p14:sldId id="393"/>
            <p14:sldId id="410"/>
            <p14:sldId id="394"/>
            <p14:sldId id="411"/>
            <p14:sldId id="395"/>
            <p14:sldId id="400"/>
          </p14:sldIdLst>
        </p14:section>
        <p14:section name="Naamloze sectie" id="{2A60C001-46AF-2D4F-80C5-55E15102223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 Eerde" initials="HAA" lastIdx="6" clrIdx="0"/>
  <p:cmAuthor id="1" name="Bakker, A. (Arthur)" initials="BA(" lastIdx="2" clrIdx="1">
    <p:extLst>
      <p:ext uri="{19B8F6BF-5375-455C-9EA6-DF929625EA0E}">
        <p15:presenceInfo xmlns:p15="http://schemas.microsoft.com/office/powerpoint/2012/main" userId="S::A.Bakker4@uu.nl::b93bcd73-2edd-4f15-88c0-05e5b2639f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89463" autoAdjust="0"/>
  </p:normalViewPr>
  <p:slideViewPr>
    <p:cSldViewPr>
      <p:cViewPr varScale="1">
        <p:scale>
          <a:sx n="114" d="100"/>
          <a:sy n="114" d="100"/>
        </p:scale>
        <p:origin x="3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0113C6-9209-4CC5-B2A9-49693D784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0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8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370564-C8D2-42DF-9455-9575415A80B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261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37/edu0000001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4538"/>
            <a:ext cx="6618288" cy="3724275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469025-136E-4212-AAEC-84EC32D2A388}" type="slidenum">
              <a:rPr lang="nl-NL" smtClean="0"/>
              <a:pPr eaLnBrk="1" hangingPunct="1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8288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important, but not part of MER? Yet good if MER could frame its content in the bigger picture, which may motivate students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70564-C8D2-42DF-9455-9575415A80B6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81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8288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Rohrer, D.,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Dedrick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R. F., &amp;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Stershic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S. (2015). Interleaved practice improves mathematics learning.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Journal of Educational Psychology, 107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(3), 900–908.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https://doi.org/10.1037/edu0000001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70564-C8D2-42DF-9455-9575415A80B6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35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95E7D-622C-4523-A3BB-BCC0547AC79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93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3F337-11D3-411B-BE4D-D247865E5A3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2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010E-9D40-48D6-B70D-036953C0CF4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60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9EC3-FC2C-47EC-B95D-86CEA240056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77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1DCA-E2B4-4A00-A025-1451E2599F1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24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B5E9-3802-4C08-8799-27DD7A88F9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40975-7EDA-4134-ADF4-76E311A7D0C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1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584A-1A0B-45B1-8C8B-B1B6391C764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35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985E6-75C2-4D01-BA99-4DA549E91BB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5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85E6-530E-4B4E-AB7A-89596150F19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99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8896-219A-456D-AB42-9BB5228EDA8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25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46E9FA-307F-4D95-A00C-70359C5EC3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2" name="Picture 7" descr="sol_trans_hoekje"/>
          <p:cNvPicPr>
            <a:picLocks noChangeAspect="1" noChangeArrowheads="1"/>
          </p:cNvPicPr>
          <p:nvPr userDrawn="1"/>
        </p:nvPicPr>
        <p:blipFill>
          <a:blip r:embed="rId13">
            <a:lum bright="-18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7" t="21591"/>
          <a:stretch>
            <a:fillRect/>
          </a:stretch>
        </p:blipFill>
        <p:spPr bwMode="auto">
          <a:xfrm>
            <a:off x="0" y="1"/>
            <a:ext cx="2000251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7408" y="1124744"/>
            <a:ext cx="10363200" cy="1470025"/>
          </a:xfrm>
        </p:spPr>
        <p:txBody>
          <a:bodyPr/>
          <a:lstStyle/>
          <a:p>
            <a:pPr eaLnBrk="1" hangingPunct="1"/>
            <a:br>
              <a:rPr lang="nl-NL" dirty="0"/>
            </a:br>
            <a:r>
              <a:rPr lang="nl-NL" i="1" dirty="0" err="1"/>
              <a:t>Educational</a:t>
            </a:r>
            <a:r>
              <a:rPr lang="nl-NL" i="1" dirty="0"/>
              <a:t> Studies in </a:t>
            </a:r>
            <a:r>
              <a:rPr lang="nl-NL" i="1" dirty="0" err="1"/>
              <a:t>Mathematics</a:t>
            </a:r>
            <a:br>
              <a:rPr lang="nl-NL" dirty="0"/>
            </a:br>
            <a:r>
              <a:rPr lang="nl-NL" dirty="0"/>
              <a:t>and the </a:t>
            </a:r>
            <a:r>
              <a:rPr lang="nl-NL" dirty="0" err="1"/>
              <a:t>Future</a:t>
            </a:r>
            <a:r>
              <a:rPr lang="nl-NL" dirty="0"/>
              <a:t> of </a:t>
            </a:r>
            <a:br>
              <a:rPr lang="nl-NL" dirty="0"/>
            </a:br>
            <a:r>
              <a:rPr lang="nl-NL" dirty="0" err="1"/>
              <a:t>Mathematics</a:t>
            </a:r>
            <a:r>
              <a:rPr lang="nl-NL" dirty="0"/>
              <a:t> Education Research</a:t>
            </a:r>
            <a:endParaRPr lang="nl-NL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1808" y="3212976"/>
            <a:ext cx="8534400" cy="1752600"/>
          </a:xfrm>
        </p:spPr>
        <p:txBody>
          <a:bodyPr/>
          <a:lstStyle/>
          <a:p>
            <a:pPr eaLnBrk="1" hangingPunct="1"/>
            <a:r>
              <a:rPr lang="nl-NL" sz="2400" dirty="0"/>
              <a:t>Arthur Bakker</a:t>
            </a:r>
          </a:p>
          <a:p>
            <a:pPr eaLnBrk="1" hangingPunct="1"/>
            <a:r>
              <a:rPr lang="nl-NL" sz="2400" dirty="0"/>
              <a:t>Utrecht University	</a:t>
            </a:r>
          </a:p>
          <a:p>
            <a:pPr eaLnBrk="1" hangingPunct="1"/>
            <a:r>
              <a:rPr lang="en-US" sz="2400" dirty="0"/>
              <a:t>February 12, 2021, 11:00 – 12:45 (ET)</a:t>
            </a:r>
          </a:p>
          <a:p>
            <a:r>
              <a:rPr lang="en-US" dirty="0"/>
              <a:t>MSU Mathematics Education </a:t>
            </a:r>
          </a:p>
          <a:p>
            <a:r>
              <a:rPr lang="en-US" dirty="0"/>
              <a:t>Virtual Colloquium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5E03-9E51-4E84-BCE5-807314D8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 2019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DFD2A-0FF0-492A-9671-07F3605E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00201"/>
            <a:ext cx="1038294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dirty="0"/>
              <a:t>On what themes should research in mathematics education focus </a:t>
            </a:r>
          </a:p>
          <a:p>
            <a:pPr marL="0" indent="0" algn="ctr">
              <a:buNone/>
            </a:pPr>
            <a:r>
              <a:rPr lang="en-US" sz="4000" i="1" dirty="0"/>
              <a:t>in the coming decade?</a:t>
            </a:r>
            <a:br>
              <a:rPr lang="en-US" sz="4000" i="1" dirty="0"/>
            </a:br>
            <a:endParaRPr lang="en-US" sz="4000" i="1" dirty="0"/>
          </a:p>
          <a:p>
            <a:pPr marL="0" indent="0">
              <a:buNone/>
            </a:pPr>
            <a:r>
              <a:rPr lang="nl-NL" sz="2800" dirty="0"/>
              <a:t>Spread </a:t>
            </a:r>
            <a:r>
              <a:rPr lang="nl-NL" sz="2800" dirty="0" err="1"/>
              <a:t>widely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email </a:t>
            </a:r>
            <a:r>
              <a:rPr lang="nl-NL" sz="2800" dirty="0" err="1"/>
              <a:t>lists</a:t>
            </a:r>
            <a:endParaRPr lang="nl-NL" sz="2800" dirty="0"/>
          </a:p>
          <a:p>
            <a:pPr marL="0" indent="0">
              <a:buNone/>
            </a:pPr>
            <a:r>
              <a:rPr lang="nl-NL" sz="2800" dirty="0" err="1"/>
              <a:t>Aimed</a:t>
            </a:r>
            <a:r>
              <a:rPr lang="nl-NL" sz="2800" dirty="0"/>
              <a:t> for </a:t>
            </a:r>
            <a:r>
              <a:rPr lang="nl-NL" sz="2800" dirty="0" err="1"/>
              <a:t>listening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voices</a:t>
            </a:r>
            <a:r>
              <a:rPr lang="nl-NL" sz="2800" dirty="0"/>
              <a:t> </a:t>
            </a:r>
            <a:r>
              <a:rPr lang="nl-NL" sz="2800" dirty="0" err="1"/>
              <a:t>across</a:t>
            </a:r>
            <a:r>
              <a:rPr lang="nl-NL" sz="2800" dirty="0"/>
              <a:t> the globe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00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7ACF-7627-4FBF-BB26-8CF12393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</a:t>
            </a:r>
            <a:endParaRPr lang="nl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B01233-1920-4CDC-BAB2-27DEBF29B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893509"/>
              </p:ext>
            </p:extLst>
          </p:nvPr>
        </p:nvGraphicFramePr>
        <p:xfrm>
          <a:off x="2423592" y="1268760"/>
          <a:ext cx="7416824" cy="500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48">
                  <a:extLst>
                    <a:ext uri="{9D8B030D-6E8A-4147-A177-3AD203B41FA5}">
                      <a16:colId xmlns:a16="http://schemas.microsoft.com/office/drawing/2014/main" val="197438718"/>
                    </a:ext>
                  </a:extLst>
                </a:gridCol>
                <a:gridCol w="2157571">
                  <a:extLst>
                    <a:ext uri="{9D8B030D-6E8A-4147-A177-3AD203B41FA5}">
                      <a16:colId xmlns:a16="http://schemas.microsoft.com/office/drawing/2014/main" val="280606109"/>
                    </a:ext>
                  </a:extLst>
                </a:gridCol>
                <a:gridCol w="2172605">
                  <a:extLst>
                    <a:ext uri="{9D8B030D-6E8A-4147-A177-3AD203B41FA5}">
                      <a16:colId xmlns:a16="http://schemas.microsoft.com/office/drawing/2014/main" val="1323630109"/>
                    </a:ext>
                  </a:extLst>
                </a:gridCol>
              </a:tblGrid>
              <a:tr h="56170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# countries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# responses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8633670"/>
                  </a:ext>
                </a:extLst>
              </a:tr>
              <a:tr h="561705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nl-N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70.5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1974731"/>
                  </a:ext>
                </a:extLst>
              </a:tr>
              <a:tr h="676790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</a:t>
                      </a:r>
                      <a:endParaRPr lang="nl-NL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nl-N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81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6872181"/>
                  </a:ext>
                </a:extLst>
              </a:tr>
              <a:tr h="561705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America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3</a:t>
                      </a:r>
                      <a:endParaRPr lang="nl-N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29.5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7938305"/>
                  </a:ext>
                </a:extLst>
              </a:tr>
              <a:tr h="655554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9</a:t>
                      </a:r>
                      <a:endParaRPr lang="nl-N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807555"/>
                  </a:ext>
                </a:extLst>
              </a:tr>
              <a:tr h="561705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America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2</a:t>
                      </a:r>
                      <a:endParaRPr lang="nl-N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4687154"/>
                  </a:ext>
                </a:extLst>
              </a:tr>
              <a:tr h="561705">
                <a:tc>
                  <a:txBody>
                    <a:bodyPr/>
                    <a:lstStyle/>
                    <a:p>
                      <a:pPr algn="l" fontAlgn="t"/>
                      <a:r>
                        <a:rPr lang="nl-NL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Oceania</a:t>
                      </a:r>
                      <a:endParaRPr lang="nl-NL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2</a:t>
                      </a:r>
                      <a:endParaRPr lang="nl-N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60714"/>
                  </a:ext>
                </a:extLst>
              </a:tr>
              <a:tr h="561705">
                <a:tc>
                  <a:txBody>
                    <a:bodyPr/>
                    <a:lstStyle/>
                    <a:p>
                      <a:pPr algn="l" fontAlgn="t"/>
                      <a:endParaRPr lang="nl-NL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nl-NL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  <a:endParaRPr lang="nl-NL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0471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54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C4097707-31F7-474C-B85F-B755D460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4638"/>
            <a:ext cx="7499176" cy="1143000"/>
          </a:xfrm>
        </p:spPr>
        <p:txBody>
          <a:bodyPr/>
          <a:lstStyle/>
          <a:p>
            <a:r>
              <a:rPr lang="en-US" dirty="0"/>
              <a:t>But then…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E7A5DCC-BD2A-477E-921C-73C81A90562A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2922" y="2132857"/>
            <a:ext cx="8046156" cy="452596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62A53C2-E18E-4EEC-A7A2-D3284707C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80" b="-1082"/>
          <a:stretch/>
        </p:blipFill>
        <p:spPr bwMode="auto">
          <a:xfrm>
            <a:off x="0" y="-99392"/>
            <a:ext cx="2072922" cy="24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45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6009-5177-400C-B0C6-B57F6A452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19DB1-C38E-46A0-A183-28071971E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Follow-up question (November 26):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i="1" dirty="0"/>
              <a:t>Has the pandemic changed your view on the themes of mathematics education research for the coming decade? If so, how?</a:t>
            </a:r>
            <a:r>
              <a:rPr lang="nl-NL" sz="36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511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CDDB-B6AD-4787-8CE7-74E5057E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part 2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FCCF6-3033-4C50-9B76-79541913F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= 108 responses</a:t>
            </a:r>
          </a:p>
          <a:p>
            <a:r>
              <a:rPr lang="en-US" dirty="0"/>
              <a:t>Ranging from “No” to responses with 2215 words (and relevant publications): median 86.5 words; mean 148 number of words</a:t>
            </a:r>
          </a:p>
        </p:txBody>
      </p:sp>
    </p:spTree>
    <p:extLst>
      <p:ext uri="{BB962C8B-B14F-4D97-AF65-F5344CB8AC3E}">
        <p14:creationId xmlns:p14="http://schemas.microsoft.com/office/powerpoint/2010/main" val="62228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01C8F-AB40-4320-B833-0EE85897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007" y="836712"/>
            <a:ext cx="6696063" cy="1143000"/>
          </a:xfrm>
        </p:spPr>
        <p:txBody>
          <a:bodyPr/>
          <a:lstStyle/>
          <a:p>
            <a:r>
              <a:rPr lang="en-US" dirty="0"/>
              <a:t>Themes 2019</a:t>
            </a:r>
            <a:br>
              <a:rPr lang="en-US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(drawing removed for copyright reasons; to appear in ESM, hopefully </a:t>
            </a:r>
            <a:r>
              <a:rPr lang="en-US" sz="1800" i="1" dirty="0"/>
              <a:t>107</a:t>
            </a:r>
            <a:r>
              <a:rPr lang="en-US" sz="1800" dirty="0"/>
              <a:t>(1)</a:t>
            </a:r>
            <a:br>
              <a:rPr lang="en-US" dirty="0"/>
            </a:br>
            <a:endParaRPr lang="nl-NL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87B51E-DE46-4562-B6E7-980C4015D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370503"/>
              </p:ext>
            </p:extLst>
          </p:nvPr>
        </p:nvGraphicFramePr>
        <p:xfrm>
          <a:off x="6600056" y="0"/>
          <a:ext cx="5591934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731">
                  <a:extLst>
                    <a:ext uri="{9D8B030D-6E8A-4147-A177-3AD203B41FA5}">
                      <a16:colId xmlns:a16="http://schemas.microsoft.com/office/drawing/2014/main" val="3152873074"/>
                    </a:ext>
                  </a:extLst>
                </a:gridCol>
                <a:gridCol w="2103203">
                  <a:extLst>
                    <a:ext uri="{9D8B030D-6E8A-4147-A177-3AD203B41FA5}">
                      <a16:colId xmlns:a16="http://schemas.microsoft.com/office/drawing/2014/main" val="4163069478"/>
                    </a:ext>
                  </a:extLst>
                </a:gridCol>
              </a:tblGrid>
              <a:tr h="573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nl-NL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responses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976582"/>
                  </a:ext>
                </a:extLst>
              </a:tr>
              <a:tr h="767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Goals of mathematics education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144522"/>
                  </a:ext>
                </a:extLst>
              </a:tr>
              <a:tr h="662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Approaches to teaching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637794"/>
                  </a:ext>
                </a:extLst>
              </a:tr>
              <a:tr h="1228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Relation of mathematics education with other practices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004377"/>
                  </a:ext>
                </a:extLst>
              </a:tr>
              <a:tr h="1019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Professional development of teachers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280353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Technology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nl-N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853709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Equity, diversity, inclusion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nl-N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300652"/>
                  </a:ext>
                </a:extLst>
              </a:tr>
              <a:tr h="105173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7 Affect (engagement, identity, interest, motivation…)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17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627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8 Assessment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9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2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467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EB95-862A-440B-A1EB-D435E4DB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1: Goals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FE66-1416-4C50-9445-C4E3B8E0A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417638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Societal goals</a:t>
            </a:r>
          </a:p>
          <a:p>
            <a:pPr marL="0" indent="0">
              <a:buNone/>
            </a:pPr>
            <a:r>
              <a:rPr lang="en-US" dirty="0"/>
              <a:t>Avoiding extinction as a human species and toxic nationalism, resolving climate change, building a sustainable future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Educational goals</a:t>
            </a:r>
          </a:p>
          <a:p>
            <a:pPr marL="0" indent="0">
              <a:buNone/>
            </a:pPr>
            <a:r>
              <a:rPr lang="en-US" dirty="0"/>
              <a:t>Emphasis on: statistical literacy, computational and algorithmic thinking, artificial intelligence, and data science. </a:t>
            </a:r>
          </a:p>
          <a:p>
            <a:pPr marL="0" indent="0">
              <a:buNone/>
            </a:pPr>
            <a:r>
              <a:rPr lang="en-US" dirty="0"/>
              <a:t>Math Ed should help learners deal with evidence, reasoning, argumentation, and proof</a:t>
            </a: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E4204F-599E-45EA-923B-F0923779E9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2"/>
          <a:stretch/>
        </p:blipFill>
        <p:spPr bwMode="auto">
          <a:xfrm>
            <a:off x="9760520" y="8269"/>
            <a:ext cx="242088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ED433B-C5F1-4BA3-B83D-F35D1861EAB1}"/>
              </a:ext>
            </a:extLst>
          </p:cNvPr>
          <p:cNvSpPr txBox="1"/>
          <p:nvPr/>
        </p:nvSpPr>
        <p:spPr>
          <a:xfrm>
            <a:off x="9923208" y="182145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 </a:t>
            </a:r>
            <a:r>
              <a:rPr lang="nl-NL" sz="800" dirty="0">
                <a:solidFill>
                  <a:schemeClr val="bg1"/>
                </a:solidFill>
              </a:rPr>
              <a:t>© NASA/Goddard/Arizona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14597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1CF7-2C22-4B2A-8E7F-AE828BC5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Goals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7D4F3-62D7-4D22-B21F-883C0DF5E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9776" y="1600201"/>
            <a:ext cx="7502624" cy="452596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dirty="0"/>
              <a:t>Goals reinforced:</a:t>
            </a:r>
          </a:p>
          <a:p>
            <a:pPr>
              <a:buFontTx/>
              <a:buChar char="-"/>
            </a:pPr>
            <a:r>
              <a:rPr lang="en-US" dirty="0"/>
              <a:t>How can mathematics education contribute to saving our planet and more social justice?</a:t>
            </a:r>
          </a:p>
          <a:p>
            <a:pPr>
              <a:buFontTx/>
              <a:buChar char="-"/>
            </a:pPr>
            <a:r>
              <a:rPr lang="en-US" dirty="0"/>
              <a:t>Statistical literacy, public communication, modeling, exponential growth, critical thinking, 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3743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DC31-3FF7-49DC-AF6B-B2A8B367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2: Approaches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8E8F0-CD79-494B-93C9-B547C6B9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0201"/>
            <a:ext cx="99508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Curriculum, infrastructure </a:t>
            </a:r>
          </a:p>
          <a:p>
            <a:pPr marL="0" indent="0">
              <a:buNone/>
            </a:pPr>
            <a:r>
              <a:rPr lang="en-US" sz="2400" dirty="0"/>
              <a:t>How to achieve aforementioned goals?</a:t>
            </a:r>
          </a:p>
          <a:p>
            <a:pPr marL="0" indent="0">
              <a:buNone/>
            </a:pPr>
            <a:r>
              <a:rPr lang="en-US" sz="2400" dirty="0"/>
              <a:t>Coherent, balanced curriculum: how?</a:t>
            </a:r>
          </a:p>
          <a:p>
            <a:pPr marL="0" indent="0">
              <a:buNone/>
            </a:pPr>
            <a:r>
              <a:rPr lang="en-US" sz="2400" dirty="0"/>
              <a:t>How to monitor curriculum reform?</a:t>
            </a:r>
          </a:p>
          <a:p>
            <a:pPr marL="0" indent="0">
              <a:buNone/>
            </a:pPr>
            <a:r>
              <a:rPr lang="en-US" sz="2400" dirty="0"/>
              <a:t>Continuity between school systems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Teaching approaches</a:t>
            </a:r>
          </a:p>
          <a:p>
            <a:pPr marL="0" indent="0">
              <a:buNone/>
            </a:pPr>
            <a:r>
              <a:rPr lang="en-US" sz="2400" dirty="0"/>
              <a:t>collaborative learning, dialogic teaching, critical thinking, modeling, personalized, problem-based learning, embodied design, visualization, interleaved learning, </a:t>
            </a:r>
            <a:r>
              <a:rPr lang="en-US" sz="2400" dirty="0">
                <a:solidFill>
                  <a:srgbClr val="FFFF00"/>
                </a:solidFill>
              </a:rPr>
              <a:t>challenge-based education</a:t>
            </a:r>
            <a:r>
              <a:rPr lang="en-US" sz="2400" dirty="0"/>
              <a:t>: cross-curricular topics addressing the bigger issues in the world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719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5BD0-D08C-4AF3-A0E4-A4423FD5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85EBB-53E3-47C0-8EFC-22BF6074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More emphasis on teaching approaches using modeling, critical thinking, mathematical literacy, eyes on the ‘real world’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to promote interaction, collaboration, higher order thinking online?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41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D343-7436-414A-8C5F-E802E3F3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8D13-3019-4DD3-BCE2-D5B7B833C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600201"/>
            <a:ext cx="980688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Educational Studies in Mathematics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International survey </a:t>
            </a:r>
            <a:r>
              <a:rPr lang="en-US" dirty="0"/>
              <a:t>(conducted with Jinfa Cai, previous editor of JRME)</a:t>
            </a:r>
            <a:br>
              <a:rPr lang="en-US" sz="1600" dirty="0">
                <a:solidFill>
                  <a:srgbClr val="FFFF00"/>
                </a:solidFill>
              </a:rPr>
            </a:br>
            <a:endParaRPr lang="en-US" sz="1600" dirty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dirty="0"/>
              <a:t>Q&amp;A after 12:00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95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BFF4-4FBA-4966-92ED-FBA90121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Theme 3: Mathematics education </a:t>
            </a:r>
            <a:br>
              <a:rPr lang="en-US" sz="3700" dirty="0"/>
            </a:br>
            <a:r>
              <a:rPr lang="en-US" sz="3700" dirty="0"/>
              <a:t>in relation to other practices</a:t>
            </a:r>
            <a:endParaRPr lang="nl-NL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DDF52-28D4-4B3A-8E00-2A9020B94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dirty="0"/>
              <a:t>Math Education is widely considered too isolated from</a:t>
            </a:r>
          </a:p>
          <a:p>
            <a:pPr>
              <a:buFontTx/>
              <a:buChar char="-"/>
            </a:pPr>
            <a:r>
              <a:rPr lang="en-US" dirty="0"/>
              <a:t>Students’ life worlds (e.g., home, leisure)</a:t>
            </a:r>
          </a:p>
          <a:p>
            <a:pPr>
              <a:buFontTx/>
              <a:buChar char="-"/>
            </a:pPr>
            <a:r>
              <a:rPr lang="en-US" dirty="0"/>
              <a:t>Further education (service math, e.g., engineering)</a:t>
            </a:r>
          </a:p>
          <a:p>
            <a:pPr>
              <a:buFontTx/>
              <a:buChar char="-"/>
            </a:pPr>
            <a:r>
              <a:rPr lang="en-US" dirty="0"/>
              <a:t>Workplace</a:t>
            </a:r>
          </a:p>
          <a:p>
            <a:pPr>
              <a:buFontTx/>
              <a:buChar char="-"/>
            </a:pPr>
            <a:r>
              <a:rPr lang="en-US" dirty="0"/>
              <a:t>Citizenship </a:t>
            </a:r>
          </a:p>
          <a:p>
            <a:pPr>
              <a:buFontTx/>
              <a:buChar char="-"/>
            </a:pPr>
            <a:r>
              <a:rPr lang="en-US" dirty="0"/>
              <a:t>Policy, economy, finance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1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9271-C6A4-448E-AFD2-61F2E60F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4638"/>
            <a:ext cx="7499176" cy="1143000"/>
          </a:xfrm>
        </p:spPr>
        <p:txBody>
          <a:bodyPr/>
          <a:lstStyle/>
          <a:p>
            <a:r>
              <a:rPr lang="en-US" dirty="0"/>
              <a:t>Relations to other practices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71B5A-ACF2-45CB-A855-98029F6D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848" y="1600201"/>
            <a:ext cx="6854552" cy="49831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‘Outside’ world even more important</a:t>
            </a:r>
          </a:p>
          <a:p>
            <a:pPr>
              <a:buFontTx/>
              <a:buChar char="-"/>
            </a:pPr>
            <a:r>
              <a:rPr lang="en-US" dirty="0"/>
              <a:t>How do students learn at home? How do parents/guardians help? How can teachers stay in touch across virtual boundaries?</a:t>
            </a:r>
          </a:p>
          <a:p>
            <a:pPr>
              <a:buFontTx/>
              <a:buChar char="-"/>
            </a:pPr>
            <a:r>
              <a:rPr lang="en-US" dirty="0"/>
              <a:t>Higher need for monitoring, self-regulation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637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CC28-529A-4D11-BCD1-78600983C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274638"/>
            <a:ext cx="10310936" cy="1143000"/>
          </a:xfrm>
        </p:spPr>
        <p:txBody>
          <a:bodyPr/>
          <a:lstStyle/>
          <a:p>
            <a:r>
              <a:rPr lang="en-US" dirty="0"/>
              <a:t>Theme 4: Teacher </a:t>
            </a:r>
            <a:br>
              <a:rPr lang="en-US" dirty="0"/>
            </a:br>
            <a:r>
              <a:rPr lang="en-US" dirty="0"/>
              <a:t>professional development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1C4B4-DC46-4328-915C-B647AF87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Theme touches all other aspects for pre-service and in-service teachers</a:t>
            </a:r>
          </a:p>
          <a:p>
            <a:pPr marL="0" indent="0">
              <a:buNone/>
            </a:pPr>
            <a:r>
              <a:rPr lang="en-US" dirty="0"/>
              <a:t>Which approaches help to achieve goals?</a:t>
            </a:r>
          </a:p>
          <a:p>
            <a:pPr marL="0" indent="0">
              <a:buNone/>
            </a:pPr>
            <a:r>
              <a:rPr lang="en-US" dirty="0"/>
              <a:t>Connect to other practices? </a:t>
            </a:r>
          </a:p>
          <a:p>
            <a:pPr marL="0" indent="0">
              <a:buNone/>
            </a:pPr>
            <a:r>
              <a:rPr lang="en-US" dirty="0"/>
              <a:t>How to use technology?</a:t>
            </a:r>
          </a:p>
          <a:p>
            <a:pPr marL="0" indent="0">
              <a:buNone/>
            </a:pPr>
            <a:r>
              <a:rPr lang="en-US" dirty="0"/>
              <a:t>How to assess, engage students?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6702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8063-B651-441B-AED0-47B7FE82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465601"/>
            <a:ext cx="7427168" cy="1143000"/>
          </a:xfrm>
        </p:spPr>
        <p:txBody>
          <a:bodyPr/>
          <a:lstStyle/>
          <a:p>
            <a:r>
              <a:rPr lang="en-US" dirty="0"/>
              <a:t>Professional Development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EF1C-50EF-487B-A9FD-88294833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77465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Importance of teachers in dealing with the new situation</a:t>
            </a:r>
          </a:p>
          <a:p>
            <a:pPr marL="0" indent="0">
              <a:buNone/>
            </a:pPr>
            <a:r>
              <a:rPr lang="en-US" dirty="0"/>
              <a:t>Expertise required to</a:t>
            </a:r>
          </a:p>
          <a:p>
            <a:pPr>
              <a:buFontTx/>
              <a:buChar char="-"/>
            </a:pPr>
            <a:r>
              <a:rPr lang="en-US" dirty="0"/>
              <a:t>Use (new) technology</a:t>
            </a:r>
          </a:p>
          <a:p>
            <a:pPr>
              <a:buFontTx/>
              <a:buChar char="-"/>
            </a:pPr>
            <a:r>
              <a:rPr lang="en-US" dirty="0"/>
              <a:t>Use new assessment techniques</a:t>
            </a:r>
          </a:p>
          <a:p>
            <a:pPr>
              <a:buFontTx/>
              <a:buChar char="-"/>
            </a:pPr>
            <a:r>
              <a:rPr lang="en-US" dirty="0"/>
              <a:t>Find new distribution of labor with children’s parents/guardians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How to proceed after the lockdown?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19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E8D2-7A18-46F8-BB8C-2206D5E1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274638"/>
            <a:ext cx="9662864" cy="1143000"/>
          </a:xfrm>
        </p:spPr>
        <p:txBody>
          <a:bodyPr/>
          <a:lstStyle/>
          <a:p>
            <a:r>
              <a:rPr lang="en-US" dirty="0"/>
              <a:t>Theme 5: Technology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F4CE-CABE-46D5-807C-15B0A005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776" y="1600201"/>
            <a:ext cx="7502624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Goals</a:t>
            </a:r>
            <a:r>
              <a:rPr lang="en-US" dirty="0"/>
              <a:t>: preparation for a technological world (learning to use/understand technology)</a:t>
            </a:r>
          </a:p>
          <a:p>
            <a:r>
              <a:rPr lang="en-US" dirty="0">
                <a:solidFill>
                  <a:srgbClr val="FFFF00"/>
                </a:solidFill>
              </a:rPr>
              <a:t>Approaches</a:t>
            </a:r>
            <a:r>
              <a:rPr lang="en-US" dirty="0"/>
              <a:t>: technology as a tool to learn</a:t>
            </a:r>
          </a:p>
          <a:p>
            <a:r>
              <a:rPr lang="en-US" dirty="0"/>
              <a:t>Technology to </a:t>
            </a:r>
            <a:r>
              <a:rPr lang="en-US" dirty="0">
                <a:solidFill>
                  <a:srgbClr val="FFFF00"/>
                </a:solidFill>
              </a:rPr>
              <a:t>link with other practices</a:t>
            </a:r>
          </a:p>
          <a:p>
            <a:r>
              <a:rPr lang="en-US" dirty="0">
                <a:solidFill>
                  <a:srgbClr val="FFFF00"/>
                </a:solidFill>
              </a:rPr>
              <a:t>Teachers</a:t>
            </a:r>
            <a:r>
              <a:rPr lang="en-US" dirty="0"/>
              <a:t>: how to use technology</a:t>
            </a:r>
          </a:p>
          <a:p>
            <a:r>
              <a:rPr lang="nl-NL" dirty="0">
                <a:solidFill>
                  <a:srgbClr val="FFFF00"/>
                </a:solidFill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830213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974BB-391D-4212-9507-8B687264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AC865-0420-47FC-8BC7-FAA795F9F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Much more interest in using technology – low key (WhatsApp) and more advanced tools</a:t>
            </a:r>
          </a:p>
          <a:p>
            <a:pPr marL="0" indent="0">
              <a:buNone/>
            </a:pPr>
            <a:r>
              <a:rPr lang="en-US" dirty="0"/>
              <a:t>More on assessment online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to use technology in a “scattered” world, where space-time works so differently? How to teach with hardly any internet access? </a:t>
            </a:r>
          </a:p>
          <a:p>
            <a:pPr marL="0" indent="0">
              <a:buNone/>
            </a:pPr>
            <a:r>
              <a:rPr lang="en-US" dirty="0"/>
              <a:t>How to stimulate social, embodied, gestural interaction?</a:t>
            </a:r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97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6EB7-2E5F-4B07-9525-404CC6BC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6: Equity, diversity, inclusion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6E624-F8D1-4EB1-B5B5-593D29AC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600201"/>
            <a:ext cx="1059896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Equality, access for all, social justice, democracy, antiracism, care for children with challenging backgrounds…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379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36E8-B4E2-4D4A-BF2E-34EFB302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0C66-9CBF-4B00-883A-9339F005D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reinforced, reiterated, even more relevant</a:t>
            </a:r>
          </a:p>
          <a:p>
            <a:r>
              <a:rPr lang="en-US" dirty="0"/>
              <a:t>Digital divide</a:t>
            </a:r>
          </a:p>
          <a:p>
            <a:r>
              <a:rPr lang="en-US" dirty="0"/>
              <a:t>Widening achievement gap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Research needed on how to remedy the consequences of the pandemic</a:t>
            </a:r>
          </a:p>
          <a:p>
            <a:pPr marL="0" indent="0">
              <a:buNone/>
            </a:pPr>
            <a:r>
              <a:rPr lang="en-US" dirty="0"/>
              <a:t>How to provide </a:t>
            </a:r>
            <a:r>
              <a:rPr lang="en-US" dirty="0">
                <a:solidFill>
                  <a:srgbClr val="00B050"/>
                </a:solidFill>
              </a:rPr>
              <a:t>access</a:t>
            </a:r>
            <a:r>
              <a:rPr lang="en-US" dirty="0"/>
              <a:t> to high quality math ed </a:t>
            </a:r>
            <a:r>
              <a:rPr lang="en-US" dirty="0">
                <a:solidFill>
                  <a:srgbClr val="00B050"/>
                </a:solidFill>
              </a:rPr>
              <a:t>for all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742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8DC85-5615-4A5D-AA2F-DDF5C856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7: Affect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1498-42F5-4C59-9CB3-3F88ED90C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“Do not separate from cognition”</a:t>
            </a:r>
          </a:p>
          <a:p>
            <a:pPr marL="0" indent="0">
              <a:buNone/>
            </a:pPr>
            <a:r>
              <a:rPr lang="en-US" dirty="0"/>
              <a:t>Motivation, interest, attitudes, love, curiosity</a:t>
            </a:r>
          </a:p>
          <a:p>
            <a:pPr marL="0" indent="0">
              <a:buNone/>
            </a:pPr>
            <a:r>
              <a:rPr lang="en-US" dirty="0"/>
              <a:t>Engagement, fun, entertainment, enjoyment</a:t>
            </a:r>
          </a:p>
          <a:p>
            <a:pPr marL="0" indent="0">
              <a:buNone/>
            </a:pPr>
            <a:r>
              <a:rPr lang="en-US" dirty="0"/>
              <a:t>Self-efficacy, self-esteem, self-competence</a:t>
            </a:r>
          </a:p>
          <a:p>
            <a:pPr marL="0" indent="0">
              <a:buNone/>
            </a:pPr>
            <a:r>
              <a:rPr lang="en-US" dirty="0"/>
              <a:t>Identity (student and teacher)</a:t>
            </a:r>
          </a:p>
          <a:p>
            <a:pPr marL="0" indent="0">
              <a:buNone/>
            </a:pPr>
            <a:r>
              <a:rPr lang="en-US" dirty="0"/>
              <a:t>In practice one often sees: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Anxiety, alienation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5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8C72-D1C6-4F14-8D2C-8D70F4207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Affect 2020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03728-7454-4AC1-A1DD-2E86D3726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of motivating students online, staying in touch with them, joint attention, avoid alienation</a:t>
            </a:r>
          </a:p>
          <a:p>
            <a:r>
              <a:rPr lang="en-US" dirty="0"/>
              <a:t>Stronger focus on student well-being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78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54C5-9386-4264-8476-395C78E8F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Rankings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AAB0-42BF-4159-A9BC-5376B54A0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JRME and ESM considered the two A* journals in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/>
              <a:t>Törner</a:t>
            </a:r>
            <a:r>
              <a:rPr lang="de-DE" sz="2400" dirty="0"/>
              <a:t>, G., &amp; </a:t>
            </a:r>
            <a:r>
              <a:rPr lang="de-DE" sz="2400" dirty="0" err="1"/>
              <a:t>Arzarello</a:t>
            </a:r>
            <a:r>
              <a:rPr lang="de-DE" sz="2400" dirty="0"/>
              <a:t>, F. (2013). </a:t>
            </a:r>
            <a:r>
              <a:rPr lang="de-DE" sz="2400" dirty="0" err="1"/>
              <a:t>Grading</a:t>
            </a:r>
            <a:r>
              <a:rPr lang="de-DE" sz="2400" dirty="0"/>
              <a:t> </a:t>
            </a:r>
            <a:r>
              <a:rPr lang="de-DE" sz="2400" dirty="0" err="1"/>
              <a:t>mathematics</a:t>
            </a:r>
            <a:r>
              <a:rPr lang="de-DE" sz="2400" dirty="0"/>
              <a:t> </a:t>
            </a:r>
            <a:r>
              <a:rPr lang="de-DE" sz="2400" dirty="0" err="1"/>
              <a:t>education</a:t>
            </a:r>
            <a:r>
              <a:rPr lang="de-DE" sz="2400" dirty="0"/>
              <a:t> </a:t>
            </a:r>
            <a:r>
              <a:rPr lang="de-DE" sz="2400" dirty="0" err="1"/>
              <a:t>research</a:t>
            </a:r>
            <a:r>
              <a:rPr lang="de-DE" sz="2400" dirty="0"/>
              <a:t> </a:t>
            </a:r>
            <a:r>
              <a:rPr lang="de-DE" sz="2400" dirty="0" err="1"/>
              <a:t>journals</a:t>
            </a:r>
            <a:r>
              <a:rPr lang="de-DE" sz="2400" dirty="0"/>
              <a:t>. </a:t>
            </a:r>
            <a:r>
              <a:rPr lang="de-DE" sz="2400" i="1" dirty="0"/>
              <a:t>Mitteilungen der Gesellschaft für Didaktik der Mathematik</a:t>
            </a:r>
            <a:r>
              <a:rPr lang="de-DE" sz="2400" dirty="0"/>
              <a:t>, </a:t>
            </a:r>
            <a:r>
              <a:rPr lang="de-DE" sz="2400" i="1" dirty="0"/>
              <a:t>39</a:t>
            </a:r>
            <a:r>
              <a:rPr lang="de-DE" sz="2400" dirty="0"/>
              <a:t>(95).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See also</a:t>
            </a:r>
          </a:p>
          <a:p>
            <a:pPr marL="0" indent="0">
              <a:buNone/>
            </a:pPr>
            <a:r>
              <a:rPr lang="en-US" sz="2400" dirty="0"/>
              <a:t>Nivens, R. A., &amp; Otten, S. (2017). Assessing journal quality in mathematics education. </a:t>
            </a:r>
            <a:r>
              <a:rPr lang="en-US" sz="2400" i="1" dirty="0"/>
              <a:t>Journal for Research in Mathematics Education</a:t>
            </a:r>
            <a:r>
              <a:rPr lang="en-US" sz="2400" dirty="0"/>
              <a:t>, </a:t>
            </a:r>
            <a:r>
              <a:rPr lang="en-US" sz="2400" i="1" dirty="0"/>
              <a:t>48</a:t>
            </a:r>
            <a:r>
              <a:rPr lang="en-US" sz="2400" dirty="0"/>
              <a:t>(4), 348</a:t>
            </a:r>
            <a:r>
              <a:rPr lang="de-DE" sz="2400" dirty="0"/>
              <a:t>–</a:t>
            </a:r>
            <a:r>
              <a:rPr lang="en-US" sz="2400" dirty="0"/>
              <a:t>368.</a:t>
            </a:r>
          </a:p>
          <a:p>
            <a:pPr marL="0" indent="0">
              <a:buNone/>
            </a:pPr>
            <a:r>
              <a:rPr lang="en-US" sz="2400" dirty="0"/>
              <a:t>Williams, S. R., &amp; Leatham, K. R. (2017). Journal quality in mathematics education. </a:t>
            </a:r>
            <a:r>
              <a:rPr lang="en-US" sz="2400" i="1" dirty="0"/>
              <a:t>Journal for Research in Mathematics Education</a:t>
            </a:r>
            <a:r>
              <a:rPr lang="en-US" sz="2400" dirty="0"/>
              <a:t>, </a:t>
            </a:r>
            <a:r>
              <a:rPr lang="en-US" sz="2400" i="1" dirty="0"/>
              <a:t>48</a:t>
            </a:r>
            <a:r>
              <a:rPr lang="en-US" sz="2400" dirty="0"/>
              <a:t>(4), 369</a:t>
            </a:r>
            <a:r>
              <a:rPr lang="de-DE" sz="2400" dirty="0"/>
              <a:t>–</a:t>
            </a:r>
            <a:r>
              <a:rPr lang="en-US" sz="2400" dirty="0"/>
              <a:t>396.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532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7C726-4DE7-4C96-AF2B-2D5F38AD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Assessment 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368F-B7EB-42F9-A2BE-60DB1DA9C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1600201"/>
            <a:ext cx="6062464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Achieving goals</a:t>
            </a:r>
          </a:p>
          <a:p>
            <a:pPr marL="514350" indent="-514350">
              <a:buAutoNum type="arabicPeriod"/>
            </a:pPr>
            <a:r>
              <a:rPr lang="en-US" dirty="0"/>
              <a:t>Success of teaching approaches</a:t>
            </a:r>
          </a:p>
          <a:p>
            <a:pPr marL="514350" indent="-514350">
              <a:buAutoNum type="arabicPeriod"/>
            </a:pPr>
            <a:r>
              <a:rPr lang="en-US" dirty="0"/>
              <a:t>With technology (e-assessment)</a:t>
            </a:r>
          </a:p>
          <a:p>
            <a:pPr marL="514350" indent="-514350">
              <a:buAutoNum type="arabicPeriod"/>
            </a:pPr>
            <a:r>
              <a:rPr lang="en-US" dirty="0"/>
              <a:t>By teachers (formative, summative…)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643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B753-591C-4A30-A946-137FD27B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2020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B992-616B-4BCD-8E78-F6307ED0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972800" cy="4209332"/>
          </a:xfrm>
        </p:spPr>
        <p:txBody>
          <a:bodyPr/>
          <a:lstStyle/>
          <a:p>
            <a:r>
              <a:rPr lang="en-US" dirty="0"/>
              <a:t>Online assessment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to assess that we value?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654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50E5-0C59-4ABE-BD91-24941B1D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2020</a:t>
            </a:r>
            <a:br>
              <a:rPr lang="en-US" dirty="0"/>
            </a:br>
            <a:r>
              <a:rPr lang="en-US" dirty="0"/>
              <a:t>overarching comments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DB1F-326C-4AB2-8508-583CCFC0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Respondents saw their themes reinforced, reiterated, even more relevant, important, or urgent: </a:t>
            </a:r>
          </a:p>
          <a:p>
            <a:pPr marL="0" indent="0">
              <a:buNone/>
            </a:pPr>
            <a:r>
              <a:rPr lang="en-US" dirty="0"/>
              <a:t>“the pandemic sharpens essential questions on mathematics teaching”</a:t>
            </a:r>
          </a:p>
          <a:p>
            <a:pPr marL="0" indent="0">
              <a:buNone/>
            </a:pPr>
            <a:r>
              <a:rPr lang="en-US" dirty="0"/>
              <a:t>“it amplified malfunctions”</a:t>
            </a:r>
          </a:p>
          <a:p>
            <a:pPr marL="0" indent="0">
              <a:buNone/>
            </a:pPr>
            <a:r>
              <a:rPr lang="en-US" dirty="0"/>
              <a:t>Pandemic is like a magnifying glass on the bigger issues:</a:t>
            </a:r>
          </a:p>
          <a:p>
            <a:pPr marL="0" indent="0">
              <a:buNone/>
            </a:pPr>
            <a:r>
              <a:rPr lang="en-US" dirty="0"/>
              <a:t>Inequity is exacerbated; discrepancies due to the digital divide are even worse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517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6605-B8B1-4D88-ADCC-54F2E6F7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5A0B-DFE6-4403-8A32-19E1FC63B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Pat Herbst’s JRME presentation</a:t>
            </a:r>
          </a:p>
          <a:p>
            <a:pPr marL="0" indent="0">
              <a:buNone/>
            </a:pPr>
            <a:r>
              <a:rPr lang="en-US" dirty="0"/>
              <a:t>Unless there is time now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90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2F0C-8905-4F96-A2BE-8F0FD818C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Commonalities 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B88E-083D-4D57-81B8-11372DFBF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search of quality, real contribution</a:t>
            </a:r>
          </a:p>
          <a:p>
            <a:r>
              <a:rPr lang="en-US" dirty="0"/>
              <a:t>Working together where appropriate</a:t>
            </a:r>
            <a:endParaRPr lang="nl-NL" dirty="0"/>
          </a:p>
          <a:p>
            <a:r>
              <a:rPr lang="en-US" dirty="0"/>
              <a:t>Actively promoting math ed research: editorials, workshops, working jointly on anti-racist review guidelines with other journals…</a:t>
            </a:r>
          </a:p>
          <a:p>
            <a:pPr marL="0" indent="0">
              <a:buNone/>
            </a:pPr>
            <a:r>
              <a:rPr lang="en-US" sz="1600" dirty="0"/>
              <a:t>Bakker, A., Cai, J., English, L., Kaiser, G., Mesa, V., &amp; Van </a:t>
            </a:r>
            <a:r>
              <a:rPr lang="en-US" sz="1600" dirty="0" err="1"/>
              <a:t>Dooren</a:t>
            </a:r>
            <a:r>
              <a:rPr lang="en-US" sz="1600" dirty="0"/>
              <a:t>, W. (2019). Beyond small, medium, or large: Points of consideration when interpreting </a:t>
            </a:r>
            <a:r>
              <a:rPr lang="en-US" sz="1600" dirty="0">
                <a:solidFill>
                  <a:srgbClr val="FFFF00"/>
                </a:solidFill>
              </a:rPr>
              <a:t>effect sizes</a:t>
            </a:r>
            <a:r>
              <a:rPr lang="en-US" sz="1600" dirty="0"/>
              <a:t>. </a:t>
            </a:r>
            <a:r>
              <a:rPr lang="en-US" sz="1600" i="1" dirty="0"/>
              <a:t>Educational Studies in Mathematics, 102</a:t>
            </a:r>
            <a:r>
              <a:rPr lang="en-US" sz="1600" dirty="0"/>
              <a:t>(1)</a:t>
            </a:r>
            <a:r>
              <a:rPr lang="en-US" sz="1600" i="1" dirty="0"/>
              <a:t>.</a:t>
            </a:r>
          </a:p>
          <a:p>
            <a:pPr marL="0" indent="0">
              <a:buNone/>
            </a:pPr>
            <a:r>
              <a:rPr lang="en-US" sz="1600" dirty="0"/>
              <a:t>Cai, J., Morris, A., </a:t>
            </a:r>
            <a:r>
              <a:rPr lang="en-US" sz="1600" dirty="0" err="1"/>
              <a:t>Hohensee</a:t>
            </a:r>
            <a:r>
              <a:rPr lang="en-US" sz="1600" dirty="0"/>
              <a:t>, C., Hwang, S., Robison, V., Cirillo, M., ... &amp; Bakker, A. (2020). Maximizing the quality of </a:t>
            </a:r>
            <a:r>
              <a:rPr lang="en-US" sz="1600" dirty="0">
                <a:solidFill>
                  <a:srgbClr val="FFFF00"/>
                </a:solidFill>
              </a:rPr>
              <a:t>learning opportunities </a:t>
            </a:r>
            <a:r>
              <a:rPr lang="en-US" sz="1600" dirty="0"/>
              <a:t>for every student. </a:t>
            </a:r>
            <a:r>
              <a:rPr lang="en-US" sz="1600" i="1" dirty="0"/>
              <a:t>Journal for Research in Mathematics Education, 51</a:t>
            </a:r>
            <a:r>
              <a:rPr lang="en-US" sz="1600" dirty="0"/>
              <a:t>(1).</a:t>
            </a:r>
          </a:p>
          <a:p>
            <a:pPr marL="0" indent="0">
              <a:buNone/>
            </a:pPr>
            <a:r>
              <a:rPr lang="en-US" sz="1600" dirty="0"/>
              <a:t>Cai, J., Morris, A., </a:t>
            </a:r>
            <a:r>
              <a:rPr lang="en-US" sz="1600" dirty="0" err="1"/>
              <a:t>Hohensee</a:t>
            </a:r>
            <a:r>
              <a:rPr lang="en-US" sz="1600" dirty="0"/>
              <a:t>, C., Hwang, S., Robison, V., Cirillo, M., ... &amp; Bakker, A. (2020). Addressing the problem of always starting over: Identifying, valuing, and sharing </a:t>
            </a:r>
            <a:r>
              <a:rPr lang="en-US" sz="1600" dirty="0">
                <a:solidFill>
                  <a:srgbClr val="FFFF00"/>
                </a:solidFill>
              </a:rPr>
              <a:t>professional knowledge for teaching</a:t>
            </a:r>
            <a:r>
              <a:rPr lang="en-US" sz="1600" dirty="0"/>
              <a:t>. </a:t>
            </a:r>
            <a:r>
              <a:rPr lang="en-US" sz="1600" i="1" dirty="0"/>
              <a:t>Journal for Research in Mathematics Education, 51</a:t>
            </a:r>
            <a:r>
              <a:rPr lang="en-US" sz="1600" dirty="0"/>
              <a:t>(2).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03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0E22-C3CE-473A-872B-20EC8071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features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3711-9CDB-4F7E-8A31-317159F5D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</a:t>
            </a:r>
            <a:r>
              <a:rPr lang="en-US" dirty="0" err="1"/>
              <a:t>EiC</a:t>
            </a:r>
            <a:r>
              <a:rPr lang="en-US" dirty="0"/>
              <a:t> plus eight associate editors (Africa, North America, Europe); editorial board members across all continents</a:t>
            </a:r>
          </a:p>
          <a:p>
            <a:pPr marL="0" indent="0">
              <a:buNone/>
            </a:pPr>
            <a:r>
              <a:rPr lang="en-US" dirty="0"/>
              <a:t>IF: 1.500</a:t>
            </a:r>
          </a:p>
          <a:p>
            <a:pPr marL="0" indent="0">
              <a:buNone/>
            </a:pPr>
            <a:r>
              <a:rPr lang="en-US" dirty="0"/>
              <a:t>Published 78 papers in 2020</a:t>
            </a:r>
          </a:p>
          <a:p>
            <a:pPr marL="0" indent="0">
              <a:buNone/>
            </a:pPr>
            <a:r>
              <a:rPr lang="en-US" dirty="0"/>
              <a:t>81+ manuscripts per year (now no space restriction)</a:t>
            </a:r>
          </a:p>
          <a:p>
            <a:pPr marL="0" indent="0">
              <a:buNone/>
            </a:pPr>
            <a:r>
              <a:rPr lang="en-US" dirty="0"/>
              <a:t>Open access option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376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4B3B-AFEB-4187-B6E4-75425428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ESM Statistics </a:t>
            </a:r>
            <a:endParaRPr lang="nl-N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45E3E8-0CD8-403E-876E-20CB7F027D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692206"/>
          <a:ext cx="11175030" cy="2331039"/>
        </p:xfrm>
        <a:graphic>
          <a:graphicData uri="http://schemas.openxmlformats.org/drawingml/2006/table">
            <a:tbl>
              <a:tblPr/>
              <a:tblGrid>
                <a:gridCol w="1862505">
                  <a:extLst>
                    <a:ext uri="{9D8B030D-6E8A-4147-A177-3AD203B41FA5}">
                      <a16:colId xmlns:a16="http://schemas.microsoft.com/office/drawing/2014/main" val="2055818745"/>
                    </a:ext>
                  </a:extLst>
                </a:gridCol>
                <a:gridCol w="1862505">
                  <a:extLst>
                    <a:ext uri="{9D8B030D-6E8A-4147-A177-3AD203B41FA5}">
                      <a16:colId xmlns:a16="http://schemas.microsoft.com/office/drawing/2014/main" val="2841044563"/>
                    </a:ext>
                  </a:extLst>
                </a:gridCol>
                <a:gridCol w="1862505">
                  <a:extLst>
                    <a:ext uri="{9D8B030D-6E8A-4147-A177-3AD203B41FA5}">
                      <a16:colId xmlns:a16="http://schemas.microsoft.com/office/drawing/2014/main" val="331481521"/>
                    </a:ext>
                  </a:extLst>
                </a:gridCol>
                <a:gridCol w="1862505">
                  <a:extLst>
                    <a:ext uri="{9D8B030D-6E8A-4147-A177-3AD203B41FA5}">
                      <a16:colId xmlns:a16="http://schemas.microsoft.com/office/drawing/2014/main" val="1641968336"/>
                    </a:ext>
                  </a:extLst>
                </a:gridCol>
                <a:gridCol w="1862505">
                  <a:extLst>
                    <a:ext uri="{9D8B030D-6E8A-4147-A177-3AD203B41FA5}">
                      <a16:colId xmlns:a16="http://schemas.microsoft.com/office/drawing/2014/main" val="557573789"/>
                    </a:ext>
                  </a:extLst>
                </a:gridCol>
                <a:gridCol w="1862505">
                  <a:extLst>
                    <a:ext uri="{9D8B030D-6E8A-4147-A177-3AD203B41FA5}">
                      <a16:colId xmlns:a16="http://schemas.microsoft.com/office/drawing/2014/main" val="1864463515"/>
                    </a:ext>
                  </a:extLst>
                </a:gridCol>
              </a:tblGrid>
              <a:tr h="612927">
                <a:tc>
                  <a:txBody>
                    <a:bodyPr/>
                    <a:lstStyle/>
                    <a:p>
                      <a:pPr algn="l" fontAlgn="t"/>
                      <a:endParaRPr lang="nl-NL" sz="1700" dirty="0">
                        <a:effectLst/>
                      </a:endParaRP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 dirty="0">
                          <a:effectLst/>
                        </a:rPr>
                        <a:t>2016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2017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2018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2019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30238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# Submitted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281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322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301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426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 dirty="0">
                          <a:effectLst/>
                        </a:rPr>
                        <a:t>560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95159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# Accepted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60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51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69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49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 dirty="0">
                          <a:effectLst/>
                        </a:rPr>
                        <a:t>88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74932"/>
                  </a:ext>
                </a:extLst>
              </a:tr>
              <a:tr h="359302"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# Downloads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163,111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179,618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210,962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258,393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318,150</a:t>
                      </a:r>
                      <a:endParaRPr lang="nl-NL" sz="1700" dirty="0">
                        <a:effectLst/>
                      </a:endParaRP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19523"/>
                  </a:ext>
                </a:extLst>
              </a:tr>
              <a:tr h="612927"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2-year impact factor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0.959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1.100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1.292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>
                          <a:effectLst/>
                        </a:rPr>
                        <a:t>1.500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700" dirty="0">
                          <a:effectLst/>
                        </a:rPr>
                        <a:t> </a:t>
                      </a:r>
                    </a:p>
                  </a:txBody>
                  <a:tcPr marL="52839" marR="52839" marT="52839" marB="52839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93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3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53242-A0AB-46BD-9D01-BB22CE81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ESM scope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1AD9-1F75-4670-AE33-29DC8759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dirty="0"/>
              <a:t>: educational </a:t>
            </a:r>
            <a:r>
              <a:rPr lang="en-US" dirty="0">
                <a:sym typeface="Wingdings" panose="05000000000000000000" pitchFamily="2" charset="2"/>
              </a:rPr>
              <a:t> not purely psychology or in the context of mathematics education</a:t>
            </a:r>
          </a:p>
          <a:p>
            <a:r>
              <a:rPr lang="en-US" dirty="0">
                <a:solidFill>
                  <a:srgbClr val="FFFF00"/>
                </a:solidFill>
                <a:sym typeface="Wingdings" panose="05000000000000000000" pitchFamily="2" charset="2"/>
              </a:rPr>
              <a:t>S</a:t>
            </a:r>
            <a:r>
              <a:rPr lang="en-US" dirty="0">
                <a:sym typeface="Wingdings" panose="05000000000000000000" pitchFamily="2" charset="2"/>
              </a:rPr>
              <a:t>: studies  proper research (not just evaluation of a course, design of materials, educational idea)</a:t>
            </a:r>
          </a:p>
          <a:p>
            <a:r>
              <a:rPr lang="en-US" dirty="0">
                <a:solidFill>
                  <a:srgbClr val="FFFF00"/>
                </a:solidFill>
                <a:sym typeface="Wingdings" panose="05000000000000000000" pitchFamily="2" charset="2"/>
              </a:rPr>
              <a:t>M</a:t>
            </a:r>
            <a:r>
              <a:rPr lang="en-US" dirty="0">
                <a:sym typeface="Wingdings" panose="05000000000000000000" pitchFamily="2" charset="2"/>
              </a:rPr>
              <a:t>: mathematics  specific to math </a:t>
            </a:r>
          </a:p>
          <a:p>
            <a:pPr marL="0" indent="0">
              <a:buNone/>
            </a:pPr>
            <a:r>
              <a:rPr lang="nl-NL" dirty="0"/>
              <a:t>Scope issues: domain-</a:t>
            </a:r>
            <a:r>
              <a:rPr lang="nl-NL" dirty="0" err="1"/>
              <a:t>specific</a:t>
            </a:r>
            <a:r>
              <a:rPr lang="nl-NL" dirty="0"/>
              <a:t> </a:t>
            </a:r>
            <a:r>
              <a:rPr lang="nl-NL" dirty="0" err="1"/>
              <a:t>pedagogical</a:t>
            </a:r>
            <a:r>
              <a:rPr lang="nl-NL" dirty="0"/>
              <a:t>/</a:t>
            </a:r>
            <a:r>
              <a:rPr lang="nl-NL" dirty="0" err="1"/>
              <a:t>didactical,socio-political</a:t>
            </a:r>
            <a:r>
              <a:rPr lang="nl-NL"/>
              <a:t>; </a:t>
            </a:r>
            <a:r>
              <a:rPr lang="nl-NL" dirty="0"/>
              <a:t>check </a:t>
            </a:r>
            <a:r>
              <a:rPr lang="nl-NL" dirty="0" err="1"/>
              <a:t>references</a:t>
            </a:r>
            <a:r>
              <a:rPr lang="nl-NL" dirty="0"/>
              <a:t> (</a:t>
            </a:r>
            <a:r>
              <a:rPr lang="nl-NL" dirty="0" err="1"/>
              <a:t>enough</a:t>
            </a:r>
            <a:r>
              <a:rPr lang="nl-NL" dirty="0"/>
              <a:t> in MER </a:t>
            </a:r>
            <a:r>
              <a:rPr lang="nl-NL" dirty="0" err="1"/>
              <a:t>journals</a:t>
            </a:r>
            <a:r>
              <a:rPr lang="nl-NL" dirty="0"/>
              <a:t>?) </a:t>
            </a:r>
          </a:p>
          <a:p>
            <a:pPr marL="0" indent="0">
              <a:buNone/>
            </a:pPr>
            <a:r>
              <a:rPr lang="nl-NL" dirty="0" err="1"/>
              <a:t>Methods</a:t>
            </a:r>
            <a:r>
              <a:rPr lang="nl-NL" dirty="0"/>
              <a:t>: </a:t>
            </a:r>
            <a:r>
              <a:rPr lang="nl-NL" dirty="0" err="1"/>
              <a:t>all</a:t>
            </a:r>
            <a:r>
              <a:rPr lang="nl-NL" dirty="0"/>
              <a:t> research approaches </a:t>
            </a:r>
            <a:r>
              <a:rPr lang="nl-NL" dirty="0" err="1"/>
              <a:t>welcome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C5B4-D131-41D4-AC49-8352CEF7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on ESM?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E09C-A8BA-481B-841B-47CD8CFC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50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750" y="274638"/>
            <a:ext cx="8229600" cy="1143000"/>
          </a:xfrm>
        </p:spPr>
        <p:txBody>
          <a:bodyPr/>
          <a:lstStyle/>
          <a:p>
            <a:r>
              <a:rPr lang="nl-NL" dirty="0"/>
              <a:t>Part 2: Survey</a:t>
            </a:r>
            <a:br>
              <a:rPr lang="nl-NL" dirty="0"/>
            </a:br>
            <a:r>
              <a:rPr lang="nl-NL" dirty="0"/>
              <a:t>as far as time permits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916832"/>
            <a:ext cx="10238928" cy="4525963"/>
          </a:xfrm>
        </p:spPr>
        <p:txBody>
          <a:bodyPr/>
          <a:lstStyle/>
          <a:p>
            <a:pPr marL="0" indent="0">
              <a:buNone/>
            </a:pPr>
            <a:r>
              <a:rPr lang="nl-NL" i="1" dirty="0" err="1">
                <a:solidFill>
                  <a:srgbClr val="FF0000"/>
                </a:solidFill>
              </a:rPr>
              <a:t>Educational</a:t>
            </a:r>
            <a:r>
              <a:rPr lang="nl-NL" i="1" dirty="0">
                <a:solidFill>
                  <a:srgbClr val="FF0000"/>
                </a:solidFill>
              </a:rPr>
              <a:t> Studies in </a:t>
            </a:r>
            <a:r>
              <a:rPr lang="nl-NL" i="1" dirty="0" err="1">
                <a:solidFill>
                  <a:srgbClr val="FF0000"/>
                </a:solidFill>
              </a:rPr>
              <a:t>Mathematics</a:t>
            </a:r>
            <a:r>
              <a:rPr lang="nl-NL" i="1" dirty="0">
                <a:solidFill>
                  <a:srgbClr val="FF0000"/>
                </a:solidFill>
              </a:rPr>
              <a:t> </a:t>
            </a:r>
            <a:r>
              <a:rPr lang="nl-NL" dirty="0"/>
              <a:t>(*1968)</a:t>
            </a:r>
          </a:p>
          <a:p>
            <a:pPr marL="0" indent="0">
              <a:buNone/>
            </a:pPr>
            <a:r>
              <a:rPr lang="nl-NL" dirty="0"/>
              <a:t>and</a:t>
            </a:r>
          </a:p>
          <a:p>
            <a:pPr marL="0" indent="0">
              <a:buNone/>
            </a:pPr>
            <a:r>
              <a:rPr lang="nl-NL" i="1" dirty="0">
                <a:solidFill>
                  <a:srgbClr val="00B0F0"/>
                </a:solidFill>
              </a:rPr>
              <a:t>Journal for Research in </a:t>
            </a:r>
            <a:r>
              <a:rPr lang="nl-NL" i="1" dirty="0" err="1">
                <a:solidFill>
                  <a:srgbClr val="00B0F0"/>
                </a:solidFill>
              </a:rPr>
              <a:t>Mathematics</a:t>
            </a:r>
            <a:r>
              <a:rPr lang="nl-NL" i="1" dirty="0">
                <a:solidFill>
                  <a:srgbClr val="00B0F0"/>
                </a:solidFill>
              </a:rPr>
              <a:t> Education </a:t>
            </a:r>
            <a:r>
              <a:rPr lang="nl-NL" dirty="0"/>
              <a:t>(*1970)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Because</a:t>
            </a:r>
            <a:r>
              <a:rPr lang="nl-NL" dirty="0"/>
              <a:t> of </a:t>
            </a:r>
            <a:r>
              <a:rPr lang="nl-NL" dirty="0" err="1"/>
              <a:t>their</a:t>
            </a:r>
            <a:r>
              <a:rPr lang="nl-NL" dirty="0"/>
              <a:t> 50th </a:t>
            </a:r>
            <a:r>
              <a:rPr lang="nl-NL" dirty="0" err="1"/>
              <a:t>anniversaries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1920C2-158A-48D1-AFF4-72ADB688E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867" y="-7697"/>
            <a:ext cx="1927133" cy="292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2EA388C-3245-4AD8-9DEE-D087AE253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867" y="3908763"/>
            <a:ext cx="1937766" cy="29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6344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1558</Words>
  <Application>Microsoft Office PowerPoint</Application>
  <PresentationFormat>Widescreen</PresentationFormat>
  <Paragraphs>230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Default Design</vt:lpstr>
      <vt:lpstr> Educational Studies in Mathematics and the Future of  Mathematics Education Research</vt:lpstr>
      <vt:lpstr>Plan </vt:lpstr>
      <vt:lpstr>Rankings </vt:lpstr>
      <vt:lpstr>Commonalities </vt:lpstr>
      <vt:lpstr>Some features</vt:lpstr>
      <vt:lpstr>Some ESM Statistics </vt:lpstr>
      <vt:lpstr>ESM scope</vt:lpstr>
      <vt:lpstr>Q&amp;A on ESM?</vt:lpstr>
      <vt:lpstr>Part 2: Survey as far as time permits</vt:lpstr>
      <vt:lpstr>Survey question 2019 </vt:lpstr>
      <vt:lpstr>Responses </vt:lpstr>
      <vt:lpstr>But then…</vt:lpstr>
      <vt:lpstr>Survey question 2020</vt:lpstr>
      <vt:lpstr>Analysis part 2</vt:lpstr>
      <vt:lpstr>Themes 2019   (drawing removed for copyright reasons; to appear in ESM, hopefully 107(1) </vt:lpstr>
      <vt:lpstr>Theme 1: Goals </vt:lpstr>
      <vt:lpstr>Goals 2020</vt:lpstr>
      <vt:lpstr>Theme 2: Approaches </vt:lpstr>
      <vt:lpstr>Approaches 2020</vt:lpstr>
      <vt:lpstr>Theme 3: Mathematics education  in relation to other practices</vt:lpstr>
      <vt:lpstr>Relations to other practices 2020</vt:lpstr>
      <vt:lpstr>Theme 4: Teacher  professional development</vt:lpstr>
      <vt:lpstr>Professional Development 2020</vt:lpstr>
      <vt:lpstr>Theme 5: Technology</vt:lpstr>
      <vt:lpstr>Technology 2020</vt:lpstr>
      <vt:lpstr>Theme 6: Equity, diversity, inclusion </vt:lpstr>
      <vt:lpstr>Equity 2020</vt:lpstr>
      <vt:lpstr>Theme 7: Affect</vt:lpstr>
      <vt:lpstr>Affect 2020</vt:lpstr>
      <vt:lpstr>8. Assessment  </vt:lpstr>
      <vt:lpstr>Assessment 2020 </vt:lpstr>
      <vt:lpstr>Follow-up 2020 overarching comments</vt:lpstr>
      <vt:lpstr>Q&amp;A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Educational Studies in Mathematics and the Future of  Mathematics Education Research</dc:title>
  <dc:creator>Bakker, A. (Arthur)</dc:creator>
  <cp:lastModifiedBy>Bakker, A. (Arthur)</cp:lastModifiedBy>
  <cp:revision>13</cp:revision>
  <dcterms:created xsi:type="dcterms:W3CDTF">2021-02-11T13:53:01Z</dcterms:created>
  <dcterms:modified xsi:type="dcterms:W3CDTF">2021-02-19T15:59:56Z</dcterms:modified>
</cp:coreProperties>
</file>